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61" r:id="rId6"/>
    <p:sldId id="289" r:id="rId7"/>
    <p:sldId id="267" r:id="rId8"/>
    <p:sldId id="287" r:id="rId9"/>
    <p:sldId id="280" r:id="rId10"/>
    <p:sldId id="262" r:id="rId11"/>
    <p:sldId id="283" r:id="rId12"/>
    <p:sldId id="265" r:id="rId13"/>
    <p:sldId id="264" r:id="rId14"/>
    <p:sldId id="286" r:id="rId15"/>
    <p:sldId id="291" r:id="rId16"/>
    <p:sldId id="272" r:id="rId17"/>
    <p:sldId id="271"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Sharp" initials="SS" lastIdx="1" clrIdx="0">
    <p:extLst>
      <p:ext uri="{19B8F6BF-5375-455C-9EA6-DF929625EA0E}">
        <p15:presenceInfo xmlns:p15="http://schemas.microsoft.com/office/powerpoint/2012/main" userId="9bd8204cded7e1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D219E6-4B1C-4578-ADC2-B96C2C97A8C7}" v="22" dt="2020-09-17T00:31:40.9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0115" autoAdjust="0"/>
    <p:restoredTop sz="94707" autoAdjust="0"/>
  </p:normalViewPr>
  <p:slideViewPr>
    <p:cSldViewPr snapToGrid="0">
      <p:cViewPr varScale="1">
        <p:scale>
          <a:sx n="74" d="100"/>
          <a:sy n="74" d="100"/>
        </p:scale>
        <p:origin x="180" y="56"/>
      </p:cViewPr>
      <p:guideLst/>
    </p:cSldViewPr>
  </p:slideViewPr>
  <p:outlineViewPr>
    <p:cViewPr>
      <p:scale>
        <a:sx n="33" d="100"/>
        <a:sy n="33" d="100"/>
      </p:scale>
      <p:origin x="0" y="-24916"/>
    </p:cViewPr>
  </p:outlineViewPr>
  <p:notesTextViewPr>
    <p:cViewPr>
      <p:scale>
        <a:sx n="1" d="1"/>
        <a:sy n="1" d="1"/>
      </p:scale>
      <p:origin x="0" y="0"/>
    </p:cViewPr>
  </p:notesTextViewPr>
  <p:sorterViewPr>
    <p:cViewPr>
      <p:scale>
        <a:sx n="100" d="100"/>
        <a:sy n="100" d="100"/>
      </p:scale>
      <p:origin x="0" y="-1396"/>
    </p:cViewPr>
  </p:sorterViewPr>
  <p:notesViewPr>
    <p:cSldViewPr snapToGrid="0">
      <p:cViewPr varScale="1">
        <p:scale>
          <a:sx n="56" d="100"/>
          <a:sy n="56" d="100"/>
        </p:scale>
        <p:origin x="2588"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0AFA74-1D7E-440A-85E8-E83B0F942CD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AU"/>
        </a:p>
      </dgm:t>
    </dgm:pt>
    <dgm:pt modelId="{F0A0FBD1-2006-4C56-A753-C6F788FF55BB}">
      <dgm:prSet phldrT="[Text]"/>
      <dgm:spPr>
        <a:solidFill>
          <a:srgbClr val="FF0000"/>
        </a:solidFill>
      </dgm:spPr>
      <dgm:t>
        <a:bodyPr/>
        <a:lstStyle/>
        <a:p>
          <a:pPr algn="ctr"/>
          <a:r>
            <a:rPr lang="en-AU" dirty="0"/>
            <a:t>Plan</a:t>
          </a:r>
        </a:p>
      </dgm:t>
    </dgm:pt>
    <dgm:pt modelId="{1EAF6672-AE68-4705-8E24-453F1E04E91E}" type="parTrans" cxnId="{6158B28E-8D30-45AF-A367-826A7C27C883}">
      <dgm:prSet/>
      <dgm:spPr/>
      <dgm:t>
        <a:bodyPr/>
        <a:lstStyle/>
        <a:p>
          <a:pPr algn="ctr"/>
          <a:endParaRPr lang="en-AU"/>
        </a:p>
      </dgm:t>
    </dgm:pt>
    <dgm:pt modelId="{E37AF073-0A7B-48FB-99E6-4CE3D9D7BE8C}" type="sibTrans" cxnId="{6158B28E-8D30-45AF-A367-826A7C27C883}">
      <dgm:prSet/>
      <dgm:spPr/>
      <dgm:t>
        <a:bodyPr/>
        <a:lstStyle/>
        <a:p>
          <a:pPr algn="ctr"/>
          <a:endParaRPr lang="en-AU"/>
        </a:p>
      </dgm:t>
    </dgm:pt>
    <dgm:pt modelId="{C03B2C33-6EBF-4D1A-BAE2-A01A166B9F99}">
      <dgm:prSet phldrT="[Text]"/>
      <dgm:spPr>
        <a:solidFill>
          <a:srgbClr val="FFC000"/>
        </a:solidFill>
      </dgm:spPr>
      <dgm:t>
        <a:bodyPr/>
        <a:lstStyle/>
        <a:p>
          <a:pPr algn="ctr"/>
          <a:r>
            <a:rPr lang="en-AU" dirty="0"/>
            <a:t>Act</a:t>
          </a:r>
        </a:p>
      </dgm:t>
    </dgm:pt>
    <dgm:pt modelId="{3177D55C-BE34-460F-A5E6-31394ECA9AAE}" type="parTrans" cxnId="{252F7EDE-40BF-48F2-99FE-F1EAF74FF53A}">
      <dgm:prSet/>
      <dgm:spPr/>
      <dgm:t>
        <a:bodyPr/>
        <a:lstStyle/>
        <a:p>
          <a:pPr algn="ctr"/>
          <a:endParaRPr lang="en-AU"/>
        </a:p>
      </dgm:t>
    </dgm:pt>
    <dgm:pt modelId="{AB48BBA3-56F4-4C2F-A113-D4CBA800D332}" type="sibTrans" cxnId="{252F7EDE-40BF-48F2-99FE-F1EAF74FF53A}">
      <dgm:prSet/>
      <dgm:spPr/>
      <dgm:t>
        <a:bodyPr/>
        <a:lstStyle/>
        <a:p>
          <a:pPr algn="ctr"/>
          <a:endParaRPr lang="en-AU"/>
        </a:p>
      </dgm:t>
    </dgm:pt>
    <dgm:pt modelId="{98FE5BA1-3352-4850-9E4D-B20CC87E3300}">
      <dgm:prSet phldrT="[Text]"/>
      <dgm:spPr>
        <a:solidFill>
          <a:srgbClr val="92D050"/>
        </a:solidFill>
      </dgm:spPr>
      <dgm:t>
        <a:bodyPr/>
        <a:lstStyle/>
        <a:p>
          <a:pPr algn="ctr"/>
          <a:r>
            <a:rPr lang="en-AU" dirty="0"/>
            <a:t>Monitor and research</a:t>
          </a:r>
        </a:p>
      </dgm:t>
    </dgm:pt>
    <dgm:pt modelId="{88F0002E-A2B7-41FD-8C07-4F636BAFC05F}" type="parTrans" cxnId="{AC5F17DB-03E5-4F2A-9C0A-ECF092164BA4}">
      <dgm:prSet/>
      <dgm:spPr/>
      <dgm:t>
        <a:bodyPr/>
        <a:lstStyle/>
        <a:p>
          <a:pPr algn="ctr"/>
          <a:endParaRPr lang="en-AU"/>
        </a:p>
      </dgm:t>
    </dgm:pt>
    <dgm:pt modelId="{86178B2B-3B92-40FF-A320-314E760487AA}" type="sibTrans" cxnId="{AC5F17DB-03E5-4F2A-9C0A-ECF092164BA4}">
      <dgm:prSet/>
      <dgm:spPr/>
      <dgm:t>
        <a:bodyPr/>
        <a:lstStyle/>
        <a:p>
          <a:pPr algn="ctr"/>
          <a:endParaRPr lang="en-AU"/>
        </a:p>
      </dgm:t>
    </dgm:pt>
    <dgm:pt modelId="{193DC357-7590-404E-B7AA-110CCA1E8620}">
      <dgm:prSet phldrT="[Text]"/>
      <dgm:spPr>
        <a:solidFill>
          <a:srgbClr val="00B0F0"/>
        </a:solidFill>
      </dgm:spPr>
      <dgm:t>
        <a:bodyPr/>
        <a:lstStyle/>
        <a:p>
          <a:pPr algn="ctr"/>
          <a:r>
            <a:rPr lang="en-AU" dirty="0"/>
            <a:t>Review</a:t>
          </a:r>
        </a:p>
      </dgm:t>
    </dgm:pt>
    <dgm:pt modelId="{2AE9CA97-9E13-41EC-9868-11389C7331FA}" type="parTrans" cxnId="{D3FC3BC8-864A-4461-B5F0-9023E6E3E463}">
      <dgm:prSet/>
      <dgm:spPr/>
      <dgm:t>
        <a:bodyPr/>
        <a:lstStyle/>
        <a:p>
          <a:pPr algn="ctr"/>
          <a:endParaRPr lang="en-AU"/>
        </a:p>
      </dgm:t>
    </dgm:pt>
    <dgm:pt modelId="{43CB2DC1-545F-4769-ACC7-59DB3B2800AC}" type="sibTrans" cxnId="{D3FC3BC8-864A-4461-B5F0-9023E6E3E463}">
      <dgm:prSet/>
      <dgm:spPr/>
      <dgm:t>
        <a:bodyPr/>
        <a:lstStyle/>
        <a:p>
          <a:pPr algn="ctr"/>
          <a:endParaRPr lang="en-AU"/>
        </a:p>
      </dgm:t>
    </dgm:pt>
    <dgm:pt modelId="{85AE8DD8-9BAA-4A63-A501-D3502320BFB7}">
      <dgm:prSet phldrT="[Text]"/>
      <dgm:spPr>
        <a:solidFill>
          <a:srgbClr val="7030A0"/>
        </a:solidFill>
      </dgm:spPr>
      <dgm:t>
        <a:bodyPr/>
        <a:lstStyle/>
        <a:p>
          <a:pPr algn="ctr"/>
          <a:r>
            <a:rPr lang="en-AU" dirty="0"/>
            <a:t>Modify</a:t>
          </a:r>
        </a:p>
      </dgm:t>
    </dgm:pt>
    <dgm:pt modelId="{71AF4BE6-9D80-4CB5-8310-01250E82A4DE}" type="parTrans" cxnId="{7FD6CE2F-6D6D-429D-9B62-B173C24DC049}">
      <dgm:prSet/>
      <dgm:spPr/>
      <dgm:t>
        <a:bodyPr/>
        <a:lstStyle/>
        <a:p>
          <a:pPr algn="ctr"/>
          <a:endParaRPr lang="en-AU"/>
        </a:p>
      </dgm:t>
    </dgm:pt>
    <dgm:pt modelId="{49624F1A-4CFE-429E-AFBF-2780AA0A14A9}" type="sibTrans" cxnId="{7FD6CE2F-6D6D-429D-9B62-B173C24DC049}">
      <dgm:prSet/>
      <dgm:spPr/>
      <dgm:t>
        <a:bodyPr/>
        <a:lstStyle/>
        <a:p>
          <a:pPr algn="ctr"/>
          <a:endParaRPr lang="en-AU"/>
        </a:p>
      </dgm:t>
    </dgm:pt>
    <dgm:pt modelId="{40A983E1-1AB4-41DE-BA04-67B16195DFC5}" type="pres">
      <dgm:prSet presAssocID="{460AFA74-1D7E-440A-85E8-E83B0F942CD4}" presName="cycle" presStyleCnt="0">
        <dgm:presLayoutVars>
          <dgm:dir/>
          <dgm:resizeHandles val="exact"/>
        </dgm:presLayoutVars>
      </dgm:prSet>
      <dgm:spPr/>
    </dgm:pt>
    <dgm:pt modelId="{61187375-371D-48A7-BBD2-123DE8A5C3E1}" type="pres">
      <dgm:prSet presAssocID="{F0A0FBD1-2006-4C56-A753-C6F788FF55BB}" presName="node" presStyleLbl="node1" presStyleIdx="0" presStyleCnt="5">
        <dgm:presLayoutVars>
          <dgm:bulletEnabled val="1"/>
        </dgm:presLayoutVars>
      </dgm:prSet>
      <dgm:spPr/>
    </dgm:pt>
    <dgm:pt modelId="{7D948270-29FE-4C77-8B9C-70FF054A0748}" type="pres">
      <dgm:prSet presAssocID="{F0A0FBD1-2006-4C56-A753-C6F788FF55BB}" presName="spNode" presStyleCnt="0"/>
      <dgm:spPr/>
    </dgm:pt>
    <dgm:pt modelId="{B184F56D-5979-420F-AF46-7D26960F9E63}" type="pres">
      <dgm:prSet presAssocID="{E37AF073-0A7B-48FB-99E6-4CE3D9D7BE8C}" presName="sibTrans" presStyleLbl="sibTrans1D1" presStyleIdx="0" presStyleCnt="5"/>
      <dgm:spPr/>
    </dgm:pt>
    <dgm:pt modelId="{2CBF2553-78A0-4969-991F-D680854665EB}" type="pres">
      <dgm:prSet presAssocID="{C03B2C33-6EBF-4D1A-BAE2-A01A166B9F99}" presName="node" presStyleLbl="node1" presStyleIdx="1" presStyleCnt="5">
        <dgm:presLayoutVars>
          <dgm:bulletEnabled val="1"/>
        </dgm:presLayoutVars>
      </dgm:prSet>
      <dgm:spPr/>
    </dgm:pt>
    <dgm:pt modelId="{E8BBCF4B-F43E-4A9F-BAF0-FE07E8580678}" type="pres">
      <dgm:prSet presAssocID="{C03B2C33-6EBF-4D1A-BAE2-A01A166B9F99}" presName="spNode" presStyleCnt="0"/>
      <dgm:spPr/>
    </dgm:pt>
    <dgm:pt modelId="{FF4E048A-7E7F-4E9C-B86D-6243C7A4BC97}" type="pres">
      <dgm:prSet presAssocID="{AB48BBA3-56F4-4C2F-A113-D4CBA800D332}" presName="sibTrans" presStyleLbl="sibTrans1D1" presStyleIdx="1" presStyleCnt="5"/>
      <dgm:spPr/>
    </dgm:pt>
    <dgm:pt modelId="{3FABA67E-F358-4B42-97C1-13E29270A172}" type="pres">
      <dgm:prSet presAssocID="{98FE5BA1-3352-4850-9E4D-B20CC87E3300}" presName="node" presStyleLbl="node1" presStyleIdx="2" presStyleCnt="5" custScaleX="105713">
        <dgm:presLayoutVars>
          <dgm:bulletEnabled val="1"/>
        </dgm:presLayoutVars>
      </dgm:prSet>
      <dgm:spPr/>
    </dgm:pt>
    <dgm:pt modelId="{B9BEABF4-992B-47F2-B0BD-3BF3D151CAF2}" type="pres">
      <dgm:prSet presAssocID="{98FE5BA1-3352-4850-9E4D-B20CC87E3300}" presName="spNode" presStyleCnt="0"/>
      <dgm:spPr/>
    </dgm:pt>
    <dgm:pt modelId="{5318D2F2-0C71-4038-8584-27B22C5E1939}" type="pres">
      <dgm:prSet presAssocID="{86178B2B-3B92-40FF-A320-314E760487AA}" presName="sibTrans" presStyleLbl="sibTrans1D1" presStyleIdx="2" presStyleCnt="5"/>
      <dgm:spPr/>
    </dgm:pt>
    <dgm:pt modelId="{9B58F346-1462-480C-B254-03B1E41353D6}" type="pres">
      <dgm:prSet presAssocID="{193DC357-7590-404E-B7AA-110CCA1E8620}" presName="node" presStyleLbl="node1" presStyleIdx="3" presStyleCnt="5">
        <dgm:presLayoutVars>
          <dgm:bulletEnabled val="1"/>
        </dgm:presLayoutVars>
      </dgm:prSet>
      <dgm:spPr/>
    </dgm:pt>
    <dgm:pt modelId="{35504A0F-62AA-4674-BAFE-3897887F7EDC}" type="pres">
      <dgm:prSet presAssocID="{193DC357-7590-404E-B7AA-110CCA1E8620}" presName="spNode" presStyleCnt="0"/>
      <dgm:spPr/>
    </dgm:pt>
    <dgm:pt modelId="{4EAC1112-94F7-4863-AE98-EDFE9E09F842}" type="pres">
      <dgm:prSet presAssocID="{43CB2DC1-545F-4769-ACC7-59DB3B2800AC}" presName="sibTrans" presStyleLbl="sibTrans1D1" presStyleIdx="3" presStyleCnt="5"/>
      <dgm:spPr/>
    </dgm:pt>
    <dgm:pt modelId="{A45EAC0B-2807-4BC2-A7D5-D30360C86AC8}" type="pres">
      <dgm:prSet presAssocID="{85AE8DD8-9BAA-4A63-A501-D3502320BFB7}" presName="node" presStyleLbl="node1" presStyleIdx="4" presStyleCnt="5">
        <dgm:presLayoutVars>
          <dgm:bulletEnabled val="1"/>
        </dgm:presLayoutVars>
      </dgm:prSet>
      <dgm:spPr/>
    </dgm:pt>
    <dgm:pt modelId="{C6CE4038-B391-4433-93A2-3F4C4C0EDE81}" type="pres">
      <dgm:prSet presAssocID="{85AE8DD8-9BAA-4A63-A501-D3502320BFB7}" presName="spNode" presStyleCnt="0"/>
      <dgm:spPr/>
    </dgm:pt>
    <dgm:pt modelId="{70325ABE-6EA3-4046-9A79-A23A6E34E5F7}" type="pres">
      <dgm:prSet presAssocID="{49624F1A-4CFE-429E-AFBF-2780AA0A14A9}" presName="sibTrans" presStyleLbl="sibTrans1D1" presStyleIdx="4" presStyleCnt="5"/>
      <dgm:spPr/>
    </dgm:pt>
  </dgm:ptLst>
  <dgm:cxnLst>
    <dgm:cxn modelId="{4B0E0E1A-2A2B-4BB7-BA04-8DA02054D9EE}" type="presOf" srcId="{98FE5BA1-3352-4850-9E4D-B20CC87E3300}" destId="{3FABA67E-F358-4B42-97C1-13E29270A172}" srcOrd="0" destOrd="0" presId="urn:microsoft.com/office/officeart/2005/8/layout/cycle5"/>
    <dgm:cxn modelId="{7FD6CE2F-6D6D-429D-9B62-B173C24DC049}" srcId="{460AFA74-1D7E-440A-85E8-E83B0F942CD4}" destId="{85AE8DD8-9BAA-4A63-A501-D3502320BFB7}" srcOrd="4" destOrd="0" parTransId="{71AF4BE6-9D80-4CB5-8310-01250E82A4DE}" sibTransId="{49624F1A-4CFE-429E-AFBF-2780AA0A14A9}"/>
    <dgm:cxn modelId="{BAD12D37-7D89-4DA0-BF4C-43E9778D04AA}" type="presOf" srcId="{460AFA74-1D7E-440A-85E8-E83B0F942CD4}" destId="{40A983E1-1AB4-41DE-BA04-67B16195DFC5}" srcOrd="0" destOrd="0" presId="urn:microsoft.com/office/officeart/2005/8/layout/cycle5"/>
    <dgm:cxn modelId="{AA3D2739-4476-465A-A268-8A7619CF6CE0}" type="presOf" srcId="{C03B2C33-6EBF-4D1A-BAE2-A01A166B9F99}" destId="{2CBF2553-78A0-4969-991F-D680854665EB}" srcOrd="0" destOrd="0" presId="urn:microsoft.com/office/officeart/2005/8/layout/cycle5"/>
    <dgm:cxn modelId="{1443A148-4452-4EED-A17A-A20748E5BAB8}" type="presOf" srcId="{85AE8DD8-9BAA-4A63-A501-D3502320BFB7}" destId="{A45EAC0B-2807-4BC2-A7D5-D30360C86AC8}" srcOrd="0" destOrd="0" presId="urn:microsoft.com/office/officeart/2005/8/layout/cycle5"/>
    <dgm:cxn modelId="{670B9E70-914F-43D2-873C-9C7D74B1649A}" type="presOf" srcId="{43CB2DC1-545F-4769-ACC7-59DB3B2800AC}" destId="{4EAC1112-94F7-4863-AE98-EDFE9E09F842}" srcOrd="0" destOrd="0" presId="urn:microsoft.com/office/officeart/2005/8/layout/cycle5"/>
    <dgm:cxn modelId="{BA4AF250-886D-49EA-B14D-D011431B9BF6}" type="presOf" srcId="{193DC357-7590-404E-B7AA-110CCA1E8620}" destId="{9B58F346-1462-480C-B254-03B1E41353D6}" srcOrd="0" destOrd="0" presId="urn:microsoft.com/office/officeart/2005/8/layout/cycle5"/>
    <dgm:cxn modelId="{2113AF55-5606-4242-9915-93D18EEE8B68}" type="presOf" srcId="{49624F1A-4CFE-429E-AFBF-2780AA0A14A9}" destId="{70325ABE-6EA3-4046-9A79-A23A6E34E5F7}" srcOrd="0" destOrd="0" presId="urn:microsoft.com/office/officeart/2005/8/layout/cycle5"/>
    <dgm:cxn modelId="{5E395359-0176-453D-A417-A78EB855F6BF}" type="presOf" srcId="{E37AF073-0A7B-48FB-99E6-4CE3D9D7BE8C}" destId="{B184F56D-5979-420F-AF46-7D26960F9E63}" srcOrd="0" destOrd="0" presId="urn:microsoft.com/office/officeart/2005/8/layout/cycle5"/>
    <dgm:cxn modelId="{6158B28E-8D30-45AF-A367-826A7C27C883}" srcId="{460AFA74-1D7E-440A-85E8-E83B0F942CD4}" destId="{F0A0FBD1-2006-4C56-A753-C6F788FF55BB}" srcOrd="0" destOrd="0" parTransId="{1EAF6672-AE68-4705-8E24-453F1E04E91E}" sibTransId="{E37AF073-0A7B-48FB-99E6-4CE3D9D7BE8C}"/>
    <dgm:cxn modelId="{CE7B8FBD-E68E-4FAF-B987-4D100565C80D}" type="presOf" srcId="{F0A0FBD1-2006-4C56-A753-C6F788FF55BB}" destId="{61187375-371D-48A7-BBD2-123DE8A5C3E1}" srcOrd="0" destOrd="0" presId="urn:microsoft.com/office/officeart/2005/8/layout/cycle5"/>
    <dgm:cxn modelId="{0C8004C8-A2C4-4969-A877-C58330E7BE85}" type="presOf" srcId="{86178B2B-3B92-40FF-A320-314E760487AA}" destId="{5318D2F2-0C71-4038-8584-27B22C5E1939}" srcOrd="0" destOrd="0" presId="urn:microsoft.com/office/officeart/2005/8/layout/cycle5"/>
    <dgm:cxn modelId="{D3FC3BC8-864A-4461-B5F0-9023E6E3E463}" srcId="{460AFA74-1D7E-440A-85E8-E83B0F942CD4}" destId="{193DC357-7590-404E-B7AA-110CCA1E8620}" srcOrd="3" destOrd="0" parTransId="{2AE9CA97-9E13-41EC-9868-11389C7331FA}" sibTransId="{43CB2DC1-545F-4769-ACC7-59DB3B2800AC}"/>
    <dgm:cxn modelId="{AC5F17DB-03E5-4F2A-9C0A-ECF092164BA4}" srcId="{460AFA74-1D7E-440A-85E8-E83B0F942CD4}" destId="{98FE5BA1-3352-4850-9E4D-B20CC87E3300}" srcOrd="2" destOrd="0" parTransId="{88F0002E-A2B7-41FD-8C07-4F636BAFC05F}" sibTransId="{86178B2B-3B92-40FF-A320-314E760487AA}"/>
    <dgm:cxn modelId="{252F7EDE-40BF-48F2-99FE-F1EAF74FF53A}" srcId="{460AFA74-1D7E-440A-85E8-E83B0F942CD4}" destId="{C03B2C33-6EBF-4D1A-BAE2-A01A166B9F99}" srcOrd="1" destOrd="0" parTransId="{3177D55C-BE34-460F-A5E6-31394ECA9AAE}" sibTransId="{AB48BBA3-56F4-4C2F-A113-D4CBA800D332}"/>
    <dgm:cxn modelId="{348E33F3-420D-4F69-A3A7-CC8173ABD9AC}" type="presOf" srcId="{AB48BBA3-56F4-4C2F-A113-D4CBA800D332}" destId="{FF4E048A-7E7F-4E9C-B86D-6243C7A4BC97}" srcOrd="0" destOrd="0" presId="urn:microsoft.com/office/officeart/2005/8/layout/cycle5"/>
    <dgm:cxn modelId="{C4DF1B61-1F47-41EB-AC6B-DECCBF65CBA0}" type="presParOf" srcId="{40A983E1-1AB4-41DE-BA04-67B16195DFC5}" destId="{61187375-371D-48A7-BBD2-123DE8A5C3E1}" srcOrd="0" destOrd="0" presId="urn:microsoft.com/office/officeart/2005/8/layout/cycle5"/>
    <dgm:cxn modelId="{63B2F9F8-A10B-4866-BD8F-C7D871644BAD}" type="presParOf" srcId="{40A983E1-1AB4-41DE-BA04-67B16195DFC5}" destId="{7D948270-29FE-4C77-8B9C-70FF054A0748}" srcOrd="1" destOrd="0" presId="urn:microsoft.com/office/officeart/2005/8/layout/cycle5"/>
    <dgm:cxn modelId="{877AB898-D3A4-4DFF-86E8-7E8338370218}" type="presParOf" srcId="{40A983E1-1AB4-41DE-BA04-67B16195DFC5}" destId="{B184F56D-5979-420F-AF46-7D26960F9E63}" srcOrd="2" destOrd="0" presId="urn:microsoft.com/office/officeart/2005/8/layout/cycle5"/>
    <dgm:cxn modelId="{C3BC1C00-F89A-48FD-A264-43F225B3B582}" type="presParOf" srcId="{40A983E1-1AB4-41DE-BA04-67B16195DFC5}" destId="{2CBF2553-78A0-4969-991F-D680854665EB}" srcOrd="3" destOrd="0" presId="urn:microsoft.com/office/officeart/2005/8/layout/cycle5"/>
    <dgm:cxn modelId="{8211052E-5EF0-4418-BA54-D911CDF43FDE}" type="presParOf" srcId="{40A983E1-1AB4-41DE-BA04-67B16195DFC5}" destId="{E8BBCF4B-F43E-4A9F-BAF0-FE07E8580678}" srcOrd="4" destOrd="0" presId="urn:microsoft.com/office/officeart/2005/8/layout/cycle5"/>
    <dgm:cxn modelId="{B375CC13-E789-4864-A994-8D8A60286B11}" type="presParOf" srcId="{40A983E1-1AB4-41DE-BA04-67B16195DFC5}" destId="{FF4E048A-7E7F-4E9C-B86D-6243C7A4BC97}" srcOrd="5" destOrd="0" presId="urn:microsoft.com/office/officeart/2005/8/layout/cycle5"/>
    <dgm:cxn modelId="{BFC6AD98-F775-4157-8F3D-E3D4C9D40716}" type="presParOf" srcId="{40A983E1-1AB4-41DE-BA04-67B16195DFC5}" destId="{3FABA67E-F358-4B42-97C1-13E29270A172}" srcOrd="6" destOrd="0" presId="urn:microsoft.com/office/officeart/2005/8/layout/cycle5"/>
    <dgm:cxn modelId="{96F63CC5-558C-46E4-8E15-F659D43E773B}" type="presParOf" srcId="{40A983E1-1AB4-41DE-BA04-67B16195DFC5}" destId="{B9BEABF4-992B-47F2-B0BD-3BF3D151CAF2}" srcOrd="7" destOrd="0" presId="urn:microsoft.com/office/officeart/2005/8/layout/cycle5"/>
    <dgm:cxn modelId="{41F1D4DC-AA84-4AC3-B337-516DBF7A1460}" type="presParOf" srcId="{40A983E1-1AB4-41DE-BA04-67B16195DFC5}" destId="{5318D2F2-0C71-4038-8584-27B22C5E1939}" srcOrd="8" destOrd="0" presId="urn:microsoft.com/office/officeart/2005/8/layout/cycle5"/>
    <dgm:cxn modelId="{D292D535-28B7-457B-B3A6-96F5DA56418D}" type="presParOf" srcId="{40A983E1-1AB4-41DE-BA04-67B16195DFC5}" destId="{9B58F346-1462-480C-B254-03B1E41353D6}" srcOrd="9" destOrd="0" presId="urn:microsoft.com/office/officeart/2005/8/layout/cycle5"/>
    <dgm:cxn modelId="{E7B9F062-DA7E-493E-9DE1-755844A59421}" type="presParOf" srcId="{40A983E1-1AB4-41DE-BA04-67B16195DFC5}" destId="{35504A0F-62AA-4674-BAFE-3897887F7EDC}" srcOrd="10" destOrd="0" presId="urn:microsoft.com/office/officeart/2005/8/layout/cycle5"/>
    <dgm:cxn modelId="{937D01A3-0A7E-43D1-AB73-182BE11B2E1C}" type="presParOf" srcId="{40A983E1-1AB4-41DE-BA04-67B16195DFC5}" destId="{4EAC1112-94F7-4863-AE98-EDFE9E09F842}" srcOrd="11" destOrd="0" presId="urn:microsoft.com/office/officeart/2005/8/layout/cycle5"/>
    <dgm:cxn modelId="{B602ECD9-3B0D-4E5D-84F5-AC4EB5C5A095}" type="presParOf" srcId="{40A983E1-1AB4-41DE-BA04-67B16195DFC5}" destId="{A45EAC0B-2807-4BC2-A7D5-D30360C86AC8}" srcOrd="12" destOrd="0" presId="urn:microsoft.com/office/officeart/2005/8/layout/cycle5"/>
    <dgm:cxn modelId="{C88175D9-8C20-4054-B57F-D40E48ED751A}" type="presParOf" srcId="{40A983E1-1AB4-41DE-BA04-67B16195DFC5}" destId="{C6CE4038-B391-4433-93A2-3F4C4C0EDE81}" srcOrd="13" destOrd="0" presId="urn:microsoft.com/office/officeart/2005/8/layout/cycle5"/>
    <dgm:cxn modelId="{700FB662-6C32-46A5-B8B9-CF853B507498}" type="presParOf" srcId="{40A983E1-1AB4-41DE-BA04-67B16195DFC5}" destId="{70325ABE-6EA3-4046-9A79-A23A6E34E5F7}" srcOrd="14"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87375-371D-48A7-BBD2-123DE8A5C3E1}">
      <dsp:nvSpPr>
        <dsp:cNvPr id="0" name=""/>
        <dsp:cNvSpPr/>
      </dsp:nvSpPr>
      <dsp:spPr>
        <a:xfrm>
          <a:off x="1635803" y="957"/>
          <a:ext cx="769557" cy="500212"/>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AU" sz="1000" kern="1200" dirty="0"/>
            <a:t>Plan</a:t>
          </a:r>
        </a:p>
      </dsp:txBody>
      <dsp:txXfrm>
        <a:off x="1660221" y="25375"/>
        <a:ext cx="720721" cy="451376"/>
      </dsp:txXfrm>
    </dsp:sp>
    <dsp:sp modelId="{B184F56D-5979-420F-AF46-7D26960F9E63}">
      <dsp:nvSpPr>
        <dsp:cNvPr id="0" name=""/>
        <dsp:cNvSpPr/>
      </dsp:nvSpPr>
      <dsp:spPr>
        <a:xfrm>
          <a:off x="1020020" y="251063"/>
          <a:ext cx="2001123" cy="2001123"/>
        </a:xfrm>
        <a:custGeom>
          <a:avLst/>
          <a:gdLst/>
          <a:ahLst/>
          <a:cxnLst/>
          <a:rect l="0" t="0" r="0" b="0"/>
          <a:pathLst>
            <a:path>
              <a:moveTo>
                <a:pt x="1488726" y="127166"/>
              </a:moveTo>
              <a:arcTo wR="1000561" hR="1000561" stAng="17952121" swAng="12136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CBF2553-78A0-4969-991F-D680854665EB}">
      <dsp:nvSpPr>
        <dsp:cNvPr id="0" name=""/>
        <dsp:cNvSpPr/>
      </dsp:nvSpPr>
      <dsp:spPr>
        <a:xfrm>
          <a:off x="2587394" y="692328"/>
          <a:ext cx="769557" cy="5002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AU" sz="1000" kern="1200" dirty="0"/>
            <a:t>Act</a:t>
          </a:r>
        </a:p>
      </dsp:txBody>
      <dsp:txXfrm>
        <a:off x="2611812" y="716746"/>
        <a:ext cx="720721" cy="451376"/>
      </dsp:txXfrm>
    </dsp:sp>
    <dsp:sp modelId="{FF4E048A-7E7F-4E9C-B86D-6243C7A4BC97}">
      <dsp:nvSpPr>
        <dsp:cNvPr id="0" name=""/>
        <dsp:cNvSpPr/>
      </dsp:nvSpPr>
      <dsp:spPr>
        <a:xfrm>
          <a:off x="1020020" y="251063"/>
          <a:ext cx="2001123" cy="2001123"/>
        </a:xfrm>
        <a:custGeom>
          <a:avLst/>
          <a:gdLst/>
          <a:ahLst/>
          <a:cxnLst/>
          <a:rect l="0" t="0" r="0" b="0"/>
          <a:pathLst>
            <a:path>
              <a:moveTo>
                <a:pt x="1998737" y="1069624"/>
              </a:moveTo>
              <a:arcTo wR="1000561" hR="1000561" stAng="21837475" swAng="136134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FABA67E-F358-4B42-97C1-13E29270A172}">
      <dsp:nvSpPr>
        <dsp:cNvPr id="0" name=""/>
        <dsp:cNvSpPr/>
      </dsp:nvSpPr>
      <dsp:spPr>
        <a:xfrm>
          <a:off x="2201936" y="1810990"/>
          <a:ext cx="813522" cy="500212"/>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AU" sz="1000" kern="1200" dirty="0"/>
            <a:t>Monitor and research</a:t>
          </a:r>
        </a:p>
      </dsp:txBody>
      <dsp:txXfrm>
        <a:off x="2226354" y="1835408"/>
        <a:ext cx="764686" cy="451376"/>
      </dsp:txXfrm>
    </dsp:sp>
    <dsp:sp modelId="{5318D2F2-0C71-4038-8584-27B22C5E1939}">
      <dsp:nvSpPr>
        <dsp:cNvPr id="0" name=""/>
        <dsp:cNvSpPr/>
      </dsp:nvSpPr>
      <dsp:spPr>
        <a:xfrm>
          <a:off x="1020020" y="251063"/>
          <a:ext cx="2001123" cy="2001123"/>
        </a:xfrm>
        <a:custGeom>
          <a:avLst/>
          <a:gdLst/>
          <a:ahLst/>
          <a:cxnLst/>
          <a:rect l="0" t="0" r="0" b="0"/>
          <a:pathLst>
            <a:path>
              <a:moveTo>
                <a:pt x="1105786" y="1995575"/>
              </a:moveTo>
              <a:arcTo wR="1000561" hR="1000561" stAng="5037799" swAng="80136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B58F346-1462-480C-B254-03B1E41353D6}">
      <dsp:nvSpPr>
        <dsp:cNvPr id="0" name=""/>
        <dsp:cNvSpPr/>
      </dsp:nvSpPr>
      <dsp:spPr>
        <a:xfrm>
          <a:off x="1047687" y="1810990"/>
          <a:ext cx="769557" cy="500212"/>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AU" sz="1000" kern="1200" dirty="0"/>
            <a:t>Review</a:t>
          </a:r>
        </a:p>
      </dsp:txBody>
      <dsp:txXfrm>
        <a:off x="1072105" y="1835408"/>
        <a:ext cx="720721" cy="451376"/>
      </dsp:txXfrm>
    </dsp:sp>
    <dsp:sp modelId="{4EAC1112-94F7-4863-AE98-EDFE9E09F842}">
      <dsp:nvSpPr>
        <dsp:cNvPr id="0" name=""/>
        <dsp:cNvSpPr/>
      </dsp:nvSpPr>
      <dsp:spPr>
        <a:xfrm>
          <a:off x="1020020" y="251063"/>
          <a:ext cx="2001123" cy="2001123"/>
        </a:xfrm>
        <a:custGeom>
          <a:avLst/>
          <a:gdLst/>
          <a:ahLst/>
          <a:cxnLst/>
          <a:rect l="0" t="0" r="0" b="0"/>
          <a:pathLst>
            <a:path>
              <a:moveTo>
                <a:pt x="106272" y="1449305"/>
              </a:moveTo>
              <a:arcTo wR="1000561" hR="1000561" stAng="9201184" swAng="136134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45EAC0B-2807-4BC2-A7D5-D30360C86AC8}">
      <dsp:nvSpPr>
        <dsp:cNvPr id="0" name=""/>
        <dsp:cNvSpPr/>
      </dsp:nvSpPr>
      <dsp:spPr>
        <a:xfrm>
          <a:off x="684212" y="692328"/>
          <a:ext cx="769557" cy="500212"/>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AU" sz="1000" kern="1200" dirty="0"/>
            <a:t>Modify</a:t>
          </a:r>
        </a:p>
      </dsp:txBody>
      <dsp:txXfrm>
        <a:off x="708630" y="716746"/>
        <a:ext cx="720721" cy="451376"/>
      </dsp:txXfrm>
    </dsp:sp>
    <dsp:sp modelId="{70325ABE-6EA3-4046-9A79-A23A6E34E5F7}">
      <dsp:nvSpPr>
        <dsp:cNvPr id="0" name=""/>
        <dsp:cNvSpPr/>
      </dsp:nvSpPr>
      <dsp:spPr>
        <a:xfrm>
          <a:off x="1020020" y="251063"/>
          <a:ext cx="2001123" cy="2001123"/>
        </a:xfrm>
        <a:custGeom>
          <a:avLst/>
          <a:gdLst/>
          <a:ahLst/>
          <a:cxnLst/>
          <a:rect l="0" t="0" r="0" b="0"/>
          <a:pathLst>
            <a:path>
              <a:moveTo>
                <a:pt x="240533" y="349807"/>
              </a:moveTo>
              <a:arcTo wR="1000561" hR="1000561" stAng="13234254" swAng="12136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C0118-E6C6-46F9-80A0-9EBAFF2C787E}" type="datetimeFigureOut">
              <a:rPr lang="en-AU" smtClean="0"/>
              <a:t>17/09/2020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08A89-ED60-4E64-A581-304496608B76}" type="slidenum">
              <a:rPr lang="en-AU" smtClean="0"/>
              <a:t>‹#›</a:t>
            </a:fld>
            <a:endParaRPr lang="en-AU"/>
          </a:p>
        </p:txBody>
      </p:sp>
    </p:spTree>
    <p:extLst>
      <p:ext uri="{BB962C8B-B14F-4D97-AF65-F5344CB8AC3E}">
        <p14:creationId xmlns:p14="http://schemas.microsoft.com/office/powerpoint/2010/main" val="1756366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3408A89-ED60-4E64-A581-304496608B76}" type="slidenum">
              <a:rPr lang="en-AU" smtClean="0"/>
              <a:t>1</a:t>
            </a:fld>
            <a:endParaRPr lang="en-AU"/>
          </a:p>
        </p:txBody>
      </p:sp>
    </p:spTree>
    <p:extLst>
      <p:ext uri="{BB962C8B-B14F-4D97-AF65-F5344CB8AC3E}">
        <p14:creationId xmlns:p14="http://schemas.microsoft.com/office/powerpoint/2010/main" val="277082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dirty="0">
                <a:latin typeface="Calibri" panose="020F0502020204030204" pitchFamily="34" charset="0"/>
                <a:cs typeface="Times New Roman" panose="02020603050405020304" pitchFamily="18" charset="0"/>
              </a:rPr>
              <a:t>There was considerable overlap in the correlation scores of groups of indicators. </a:t>
            </a:r>
          </a:p>
          <a:p>
            <a:pPr marL="0" indent="0">
              <a:buNone/>
            </a:pPr>
            <a:r>
              <a:rPr lang="en-AU" sz="1200" dirty="0">
                <a:latin typeface="Calibri" panose="020F0502020204030204" pitchFamily="34" charset="0"/>
                <a:cs typeface="Times New Roman" panose="02020603050405020304" pitchFamily="18" charset="0"/>
              </a:rPr>
              <a:t>The indicators that were simplest to measure and calculate were: </a:t>
            </a:r>
          </a:p>
          <a:p>
            <a:pPr marL="457200" indent="-457200">
              <a:buFont typeface="Arial" panose="020B0604020202020204" pitchFamily="34" charset="0"/>
              <a:buAutoNum type="arabicPeriod"/>
            </a:pPr>
            <a:r>
              <a:rPr lang="en-AU" sz="1200" dirty="0">
                <a:latin typeface="Calibri" panose="020F0502020204030204" pitchFamily="34" charset="0"/>
                <a:cs typeface="Times New Roman" panose="02020603050405020304" pitchFamily="18" charset="0"/>
              </a:rPr>
              <a:t>Native plant species richness (presence/absence) also used to calculate indicator species richness</a:t>
            </a:r>
          </a:p>
          <a:p>
            <a:pPr marL="457200" indent="-457200">
              <a:buAutoNum type="arabicPeriod"/>
            </a:pPr>
            <a:r>
              <a:rPr lang="en-AU" sz="1200" dirty="0">
                <a:latin typeface="Calibri" panose="020F0502020204030204" pitchFamily="34" charset="0"/>
                <a:cs typeface="Times New Roman" panose="02020603050405020304" pitchFamily="18" charset="0"/>
              </a:rPr>
              <a:t>Introduced plant species richness also used to calculate invasive species richness</a:t>
            </a:r>
          </a:p>
          <a:p>
            <a:pPr marL="457200" indent="-457200">
              <a:buFont typeface="+mj-lt"/>
              <a:buAutoNum type="arabicPeriod"/>
            </a:pPr>
            <a:r>
              <a:rPr lang="en-AU" sz="1200" dirty="0">
                <a:latin typeface="Calibri" panose="020F0502020204030204" pitchFamily="34" charset="0"/>
                <a:cs typeface="Times New Roman" panose="02020603050405020304" pitchFamily="18" charset="0"/>
              </a:rPr>
              <a:t>Groundcover attributes including native groundcover, bare ground cover, annual introduced cover, perennial introduced cover and proportion of perennial native groundcover. </a:t>
            </a:r>
          </a:p>
          <a:p>
            <a:r>
              <a:rPr lang="en-AU" dirty="0"/>
              <a:t>Introduced species richness was not correlated with the level of native species richness</a:t>
            </a:r>
          </a:p>
          <a:p>
            <a:pPr marL="0" indent="0">
              <a:buNone/>
            </a:pPr>
            <a:r>
              <a:rPr lang="en-AU" dirty="0"/>
              <a:t>Therefore it is important to consider change in condition in terms of both native and introduced (perennial and annual) richness and cover. </a:t>
            </a:r>
          </a:p>
          <a:p>
            <a:endParaRPr lang="en-AU" dirty="0"/>
          </a:p>
        </p:txBody>
      </p:sp>
      <p:sp>
        <p:nvSpPr>
          <p:cNvPr id="4" name="Slide Number Placeholder 3"/>
          <p:cNvSpPr>
            <a:spLocks noGrp="1"/>
          </p:cNvSpPr>
          <p:nvPr>
            <p:ph type="sldNum" sz="quarter" idx="5"/>
          </p:nvPr>
        </p:nvSpPr>
        <p:spPr/>
        <p:txBody>
          <a:bodyPr/>
          <a:lstStyle/>
          <a:p>
            <a:fld id="{53408A89-ED60-4E64-A581-304496608B76}" type="slidenum">
              <a:rPr lang="en-AU" smtClean="0"/>
              <a:t>10</a:t>
            </a:fld>
            <a:endParaRPr lang="en-AU"/>
          </a:p>
        </p:txBody>
      </p:sp>
    </p:spTree>
    <p:extLst>
      <p:ext uri="{BB962C8B-B14F-4D97-AF65-F5344CB8AC3E}">
        <p14:creationId xmlns:p14="http://schemas.microsoft.com/office/powerpoint/2010/main" val="3208251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A 95% confidence interval was calculated to differentiate between background variability attributable to the drivers and stressors, calculated for each vegetation structural formation. </a:t>
            </a:r>
          </a:p>
          <a:p>
            <a:r>
              <a:rPr lang="en-AU" dirty="0"/>
              <a:t>A</a:t>
            </a:r>
            <a:r>
              <a:rPr lang="en-AU" sz="1200" dirty="0"/>
              <a:t>ny change beyond the confidence intervals was deemed a change in condition caused by secondary drivers and/or ecosystem stressors. </a:t>
            </a:r>
          </a:p>
          <a:p>
            <a:endParaRPr lang="en-AU" dirty="0"/>
          </a:p>
        </p:txBody>
      </p:sp>
      <p:sp>
        <p:nvSpPr>
          <p:cNvPr id="4" name="Slide Number Placeholder 3"/>
          <p:cNvSpPr>
            <a:spLocks noGrp="1"/>
          </p:cNvSpPr>
          <p:nvPr>
            <p:ph type="sldNum" sz="quarter" idx="5"/>
          </p:nvPr>
        </p:nvSpPr>
        <p:spPr/>
        <p:txBody>
          <a:bodyPr/>
          <a:lstStyle/>
          <a:p>
            <a:fld id="{53408A89-ED60-4E64-A581-304496608B76}" type="slidenum">
              <a:rPr lang="en-AU" smtClean="0"/>
              <a:t>11</a:t>
            </a:fld>
            <a:endParaRPr lang="en-AU"/>
          </a:p>
        </p:txBody>
      </p:sp>
    </p:spTree>
    <p:extLst>
      <p:ext uri="{BB962C8B-B14F-4D97-AF65-F5344CB8AC3E}">
        <p14:creationId xmlns:p14="http://schemas.microsoft.com/office/powerpoint/2010/main" val="1330879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600"/>
              </a:spcAft>
              <a:buNone/>
            </a:pPr>
            <a:r>
              <a:rPr lang="en-US" sz="1200" dirty="0">
                <a:latin typeface="Calibri" panose="020F0502020204030204" pitchFamily="34" charset="0"/>
                <a:ea typeface="Times New Roman" panose="02020603050405020304" pitchFamily="18" charset="0"/>
                <a:cs typeface="Times New Roman" panose="02020603050405020304" pitchFamily="18" charset="0"/>
              </a:rPr>
              <a:t>While the program was effective in identifying change in condition in the individual monitored locations, the lack of replication of plots subjected to a particular management intervention within sites has limited the ability to </a:t>
            </a:r>
            <a:r>
              <a:rPr lang="en-US" sz="1200" dirty="0" err="1">
                <a:latin typeface="Calibri" panose="020F0502020204030204" pitchFamily="34" charset="0"/>
                <a:ea typeface="Times New Roman" panose="02020603050405020304" pitchFamily="18" charset="0"/>
                <a:cs typeface="Times New Roman" panose="02020603050405020304" pitchFamily="18" charset="0"/>
              </a:rPr>
              <a:t>generalise</a:t>
            </a:r>
            <a:r>
              <a:rPr lang="en-US" sz="1200" dirty="0">
                <a:latin typeface="Calibri" panose="020F0502020204030204" pitchFamily="34" charset="0"/>
                <a:ea typeface="Times New Roman" panose="02020603050405020304" pitchFamily="18" charset="0"/>
                <a:cs typeface="Times New Roman" panose="02020603050405020304" pitchFamily="18" charset="0"/>
              </a:rPr>
              <a:t> about the impacts of management interventions within or across sites. </a:t>
            </a:r>
          </a:p>
          <a:p>
            <a:pPr marL="0" lvl="0" indent="0">
              <a:spcAft>
                <a:spcPts val="600"/>
              </a:spcAft>
              <a:buNone/>
            </a:pPr>
            <a:r>
              <a:rPr lang="en-AU" sz="1200" b="1" dirty="0"/>
              <a:t>Burning and woody weed control</a:t>
            </a:r>
            <a:r>
              <a:rPr lang="en-AU" sz="1200" dirty="0"/>
              <a:t>: high levels of variation measured as changes in species composition and abundance that correlated with soil moisture availability occurred after biomass reduction.</a:t>
            </a:r>
          </a:p>
          <a:p>
            <a:pPr marL="0" indent="0">
              <a:buNone/>
            </a:pPr>
            <a:r>
              <a:rPr lang="en-AU" sz="1200" b="1" dirty="0"/>
              <a:t>After burns </a:t>
            </a:r>
            <a:r>
              <a:rPr lang="en-AU" sz="1200" dirty="0"/>
              <a:t>three plots met the criteria as critically endangered communities. </a:t>
            </a:r>
          </a:p>
          <a:p>
            <a:pPr marL="0" indent="0">
              <a:buNone/>
            </a:pPr>
            <a:r>
              <a:rPr lang="en-AU" sz="1200" b="1" dirty="0"/>
              <a:t>Revegetation</a:t>
            </a:r>
            <a:r>
              <a:rPr lang="en-AU" sz="1200" dirty="0"/>
              <a:t>: while changes in survival of tree and shrub revegetation did not relate to soil moisture availability, herbaceous revegetation success declined when soil moisture levels were low, demonstrating the difficulties of herbaceous species revegetation. </a:t>
            </a:r>
          </a:p>
          <a:p>
            <a:pPr marL="0" indent="0">
              <a:buNone/>
            </a:pPr>
            <a:r>
              <a:rPr lang="en-US" sz="1200" dirty="0">
                <a:latin typeface="Calibri" panose="020F0502020204030204" pitchFamily="34" charset="0"/>
                <a:ea typeface="Times New Roman" panose="02020603050405020304" pitchFamily="18" charset="0"/>
                <a:cs typeface="Times New Roman" panose="02020603050405020304" pitchFamily="18" charset="0"/>
              </a:rPr>
              <a:t>The data need to be combined with larger compatible datasets to gain more definitive information on the effects of management. More time is required to measure changes in condition following interventionist management.</a:t>
            </a:r>
            <a:endParaRPr lang="en-AU" sz="1200" dirty="0"/>
          </a:p>
          <a:p>
            <a:endParaRPr lang="en-AU" dirty="0"/>
          </a:p>
        </p:txBody>
      </p:sp>
      <p:sp>
        <p:nvSpPr>
          <p:cNvPr id="4" name="Slide Number Placeholder 3"/>
          <p:cNvSpPr>
            <a:spLocks noGrp="1"/>
          </p:cNvSpPr>
          <p:nvPr>
            <p:ph type="sldNum" sz="quarter" idx="5"/>
          </p:nvPr>
        </p:nvSpPr>
        <p:spPr/>
        <p:txBody>
          <a:bodyPr/>
          <a:lstStyle/>
          <a:p>
            <a:fld id="{53408A89-ED60-4E64-A581-304496608B76}" type="slidenum">
              <a:rPr lang="en-AU" smtClean="0"/>
              <a:t>12</a:t>
            </a:fld>
            <a:endParaRPr lang="en-AU"/>
          </a:p>
        </p:txBody>
      </p:sp>
    </p:spTree>
    <p:extLst>
      <p:ext uri="{BB962C8B-B14F-4D97-AF65-F5344CB8AC3E}">
        <p14:creationId xmlns:p14="http://schemas.microsoft.com/office/powerpoint/2010/main" val="3227337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100" dirty="0"/>
              <a:t>Participants were asked to provide feedback on their experience of the monitoring. </a:t>
            </a:r>
          </a:p>
          <a:p>
            <a:pPr marL="342900" lvl="0" indent="-342900">
              <a:spcBef>
                <a:spcPts val="600"/>
              </a:spcBef>
              <a:buFont typeface="+mj-lt"/>
              <a:buAutoNum type="arabicPeriod"/>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Some data proved difficult for participants to record accurately; for example, some people found species identification and estimating abundance and cover challenging. </a:t>
            </a:r>
            <a:endParaRPr lang="en-AU"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The lack of on-going support to participants has decreased motivation and compromised the quality of some data. </a:t>
            </a:r>
            <a:endParaRPr lang="en-AU"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Lack of resources has limited opportunities to communicate the results to volunteers, community, government and other groups, to share the data with other organisations or otherwise promote the program. </a:t>
            </a:r>
            <a:endParaRPr lang="en-AU"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en-AU" sz="1100" dirty="0"/>
              <a:t>However, in 24 plots monitoring has ceased: </a:t>
            </a:r>
          </a:p>
          <a:p>
            <a:pPr marL="171450" indent="-171450">
              <a:buFont typeface="Arial" panose="020B0604020202020204" pitchFamily="34" charset="0"/>
              <a:buChar char="•"/>
            </a:pPr>
            <a:r>
              <a:rPr lang="en-AU" sz="1100" dirty="0"/>
              <a:t>4 were not continued after the first year and </a:t>
            </a:r>
          </a:p>
          <a:p>
            <a:pPr marL="171450" indent="-171450">
              <a:buFont typeface="Arial" panose="020B0604020202020204" pitchFamily="34" charset="0"/>
              <a:buChar char="•"/>
            </a:pPr>
            <a:r>
              <a:rPr lang="en-AU" sz="1100" dirty="0"/>
              <a:t>8 groups have either indicated they wished to cease monitoring or have not monitored for the past 4 years. </a:t>
            </a:r>
          </a:p>
          <a:p>
            <a:pPr lvl="1">
              <a:buFont typeface="Courier New" panose="02070309020205020404" pitchFamily="49" charset="0"/>
              <a:buChar char="o"/>
            </a:pPr>
            <a:r>
              <a:rPr lang="en-AU" sz="1100" dirty="0"/>
              <a:t>Some groups have gained the information that they required for their purposes. </a:t>
            </a:r>
          </a:p>
          <a:p>
            <a:pPr lvl="1">
              <a:buFont typeface="Courier New" panose="02070309020205020404" pitchFamily="49" charset="0"/>
              <a:buChar char="o"/>
            </a:pPr>
            <a:r>
              <a:rPr lang="en-AU" sz="1100" dirty="0"/>
              <a:t>Some indicated they found it too difficult and/or not of personal value or enrichment.</a:t>
            </a:r>
          </a:p>
          <a:p>
            <a:pPr lvl="1">
              <a:buFont typeface="Courier New" panose="02070309020205020404" pitchFamily="49" charset="0"/>
              <a:buChar char="o"/>
            </a:pPr>
            <a:r>
              <a:rPr lang="en-AU" sz="1100" dirty="0"/>
              <a:t>Other reasons (not provided) may include time limitations, lack of support within their group or turnover of people within their group. </a:t>
            </a:r>
          </a:p>
          <a:p>
            <a:endParaRPr lang="en-AU" dirty="0"/>
          </a:p>
        </p:txBody>
      </p:sp>
      <p:sp>
        <p:nvSpPr>
          <p:cNvPr id="4" name="Slide Number Placeholder 3"/>
          <p:cNvSpPr>
            <a:spLocks noGrp="1"/>
          </p:cNvSpPr>
          <p:nvPr>
            <p:ph type="sldNum" sz="quarter" idx="5"/>
          </p:nvPr>
        </p:nvSpPr>
        <p:spPr/>
        <p:txBody>
          <a:bodyPr/>
          <a:lstStyle/>
          <a:p>
            <a:fld id="{53408A89-ED60-4E64-A581-304496608B76}" type="slidenum">
              <a:rPr lang="en-AU" smtClean="0"/>
              <a:t>13</a:t>
            </a:fld>
            <a:endParaRPr lang="en-AU"/>
          </a:p>
        </p:txBody>
      </p:sp>
    </p:spTree>
    <p:extLst>
      <p:ext uri="{BB962C8B-B14F-4D97-AF65-F5344CB8AC3E}">
        <p14:creationId xmlns:p14="http://schemas.microsoft.com/office/powerpoint/2010/main" val="827091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69279"/>
          </a:xfrm>
        </p:spPr>
        <p:txBody>
          <a:bodyPr/>
          <a:lstStyle/>
          <a:p>
            <a:r>
              <a:rPr lang="en-AU" sz="1100" dirty="0">
                <a:latin typeface="Calibri" panose="020F0502020204030204" pitchFamily="34" charset="0"/>
                <a:cs typeface="Times New Roman" panose="02020603050405020304" pitchFamily="18" charset="0"/>
              </a:rPr>
              <a:t>The overlap of relationship between some condition indicators were used to revise methods, so that the data are as simple as possible to collect, while not losing integrity. </a:t>
            </a:r>
          </a:p>
          <a:p>
            <a:r>
              <a:rPr lang="en-AU" sz="1100" dirty="0">
                <a:latin typeface="Calibri" panose="020F0502020204030204" pitchFamily="34" charset="0"/>
                <a:cs typeface="Times New Roman" panose="02020603050405020304" pitchFamily="18" charset="0"/>
              </a:rPr>
              <a:t>The data need to be consistent with those collected in other programs, particularly the ACT Government monitoring programs. </a:t>
            </a:r>
            <a:endParaRPr lang="en-AU" sz="1100" dirty="0"/>
          </a:p>
          <a:p>
            <a:r>
              <a:rPr lang="en-AU" sz="1100" dirty="0">
                <a:latin typeface="Calibri" panose="020F0502020204030204" pitchFamily="34" charset="0"/>
                <a:cs typeface="Times New Roman" panose="02020603050405020304" pitchFamily="18" charset="0"/>
              </a:rPr>
              <a:t>Some data collected at the initial and final surveys need to be undertaken by more skilled practitioners, other data can be collected by participants with less experience (but assisted as required). </a:t>
            </a:r>
          </a:p>
          <a:p>
            <a:r>
              <a:rPr lang="en-AU" sz="1100" dirty="0">
                <a:latin typeface="Calibri" panose="020F0502020204030204" pitchFamily="34" charset="0"/>
                <a:cs typeface="Times New Roman" panose="02020603050405020304" pitchFamily="18" charset="0"/>
              </a:rPr>
              <a:t>Ideally there will be more replicate plots established in sites, especially as controls where significant management interventions are applied.</a:t>
            </a:r>
          </a:p>
          <a:p>
            <a:r>
              <a:rPr lang="en-AU" sz="1100" dirty="0">
                <a:latin typeface="Calibri" panose="020F0502020204030204" pitchFamily="34" charset="0"/>
                <a:cs typeface="Times New Roman" panose="02020603050405020304" pitchFamily="18" charset="0"/>
              </a:rPr>
              <a:t>At the plot and site level the changes in condition indicators are useful to guide whether the condition is being maintained or improving at that location. </a:t>
            </a:r>
          </a:p>
          <a:p>
            <a:r>
              <a:rPr lang="en-AU" sz="1100" dirty="0">
                <a:latin typeface="Calibri" panose="020F0502020204030204" pitchFamily="34" charset="0"/>
                <a:cs typeface="Times New Roman" panose="02020603050405020304" pitchFamily="18" charset="0"/>
              </a:rPr>
              <a:t>The data can be integrated with other data to provide more robust conclusive information to guide adaptive management.  </a:t>
            </a:r>
          </a:p>
          <a:p>
            <a:pPr marL="0" indent="0">
              <a:buNone/>
            </a:pPr>
            <a:r>
              <a:rPr lang="en-AU" sz="1100" dirty="0">
                <a:latin typeface="Calibri" panose="020F0502020204030204" pitchFamily="34" charset="0"/>
                <a:cs typeface="Times New Roman" panose="02020603050405020304" pitchFamily="18" charset="0"/>
              </a:rPr>
              <a:t>The data provide insights into the dynamics of vegetation and the short, medium and long-term affects of applying biomass controls including burning, extensive weed control and revegetation. </a:t>
            </a:r>
            <a:endParaRPr lang="en-AU" sz="1100" dirty="0"/>
          </a:p>
          <a:p>
            <a:r>
              <a:rPr lang="en-AU" sz="1100" dirty="0">
                <a:latin typeface="Calibri" panose="020F0502020204030204" pitchFamily="34" charset="0"/>
                <a:cs typeface="Times New Roman" panose="02020603050405020304" pitchFamily="18" charset="0"/>
              </a:rPr>
              <a:t>Results can be used to guide future management and for reporting on outcomes, such as State of Environment Reports </a:t>
            </a:r>
            <a:endParaRPr lang="en-AU" sz="1100" dirty="0"/>
          </a:p>
          <a:p>
            <a:r>
              <a:rPr lang="en-AU" sz="1100" dirty="0"/>
              <a:t>Some existing groups will continue their existing monitoring program, or expand it across their sites, where their primary aim is to gain insight into change in condition at their sites. </a:t>
            </a:r>
          </a:p>
          <a:p>
            <a:r>
              <a:rPr lang="en-AU" sz="1100" dirty="0"/>
              <a:t>Additional plots could be established and monitored by citizen scientists in locations to supplement those monitored in government programs. </a:t>
            </a:r>
          </a:p>
          <a:p>
            <a:r>
              <a:rPr lang="en-AU" sz="1100" dirty="0"/>
              <a:t>Integration into the NRM grants program will to ensure comparative methods are used to measure quantitative change in condition where funding is applied to modify vegetation (e.g. revegetation, weed control). </a:t>
            </a:r>
          </a:p>
          <a:p>
            <a:pPr marL="0" indent="0">
              <a:buNone/>
            </a:pPr>
            <a:r>
              <a:rPr lang="en-AU" sz="1100" dirty="0"/>
              <a:t>This will facilitate Vegwatch data to be utilised more broadly and enable better comparison of results across the landscape.  </a:t>
            </a:r>
          </a:p>
          <a:p>
            <a:endParaRPr lang="en-AU" sz="1400" dirty="0">
              <a:latin typeface="Calibri" panose="020F0502020204030204" pitchFamily="34" charset="0"/>
              <a:cs typeface="Times New Roman" panose="02020603050405020304" pitchFamily="18" charset="0"/>
            </a:endParaRPr>
          </a:p>
          <a:p>
            <a:pPr marL="342900" lvl="0" indent="-342900">
              <a:buFont typeface="+mj-lt"/>
              <a:buAutoNum type="arabicPeriod"/>
            </a:pPr>
            <a:endParaRPr lang="en-AU"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AU" dirty="0"/>
          </a:p>
          <a:p>
            <a:endParaRPr lang="en-AU" dirty="0"/>
          </a:p>
        </p:txBody>
      </p:sp>
      <p:sp>
        <p:nvSpPr>
          <p:cNvPr id="4" name="Slide Number Placeholder 3"/>
          <p:cNvSpPr>
            <a:spLocks noGrp="1"/>
          </p:cNvSpPr>
          <p:nvPr>
            <p:ph type="sldNum" sz="quarter" idx="5"/>
          </p:nvPr>
        </p:nvSpPr>
        <p:spPr/>
        <p:txBody>
          <a:bodyPr/>
          <a:lstStyle/>
          <a:p>
            <a:fld id="{53408A89-ED60-4E64-A581-304496608B76}" type="slidenum">
              <a:rPr lang="en-AU" smtClean="0"/>
              <a:t>14</a:t>
            </a:fld>
            <a:endParaRPr lang="en-AU"/>
          </a:p>
        </p:txBody>
      </p:sp>
    </p:spTree>
    <p:extLst>
      <p:ext uri="{BB962C8B-B14F-4D97-AF65-F5344CB8AC3E}">
        <p14:creationId xmlns:p14="http://schemas.microsoft.com/office/powerpoint/2010/main" val="2126428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3408A89-ED60-4E64-A581-304496608B76}" type="slidenum">
              <a:rPr lang="en-AU" smtClean="0"/>
              <a:t>15</a:t>
            </a:fld>
            <a:endParaRPr lang="en-AU"/>
          </a:p>
        </p:txBody>
      </p:sp>
    </p:spTree>
    <p:extLst>
      <p:ext uri="{BB962C8B-B14F-4D97-AF65-F5344CB8AC3E}">
        <p14:creationId xmlns:p14="http://schemas.microsoft.com/office/powerpoint/2010/main" val="47027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site is Bullan Mura in Yarralumla: 1. before woody weed control, 2. and 3. after woody weed control, demonstrating the changes in structure and cover of the mid- and groundlayer. </a:t>
            </a:r>
          </a:p>
        </p:txBody>
      </p:sp>
      <p:sp>
        <p:nvSpPr>
          <p:cNvPr id="4" name="Slide Number Placeholder 3"/>
          <p:cNvSpPr>
            <a:spLocks noGrp="1"/>
          </p:cNvSpPr>
          <p:nvPr>
            <p:ph type="sldNum" sz="quarter" idx="5"/>
          </p:nvPr>
        </p:nvSpPr>
        <p:spPr/>
        <p:txBody>
          <a:bodyPr/>
          <a:lstStyle/>
          <a:p>
            <a:fld id="{53408A89-ED60-4E64-A581-304496608B76}" type="slidenum">
              <a:rPr lang="en-AU" smtClean="0"/>
              <a:t>2</a:t>
            </a:fld>
            <a:endParaRPr lang="en-AU"/>
          </a:p>
        </p:txBody>
      </p:sp>
    </p:spTree>
    <p:extLst>
      <p:ext uri="{BB962C8B-B14F-4D97-AF65-F5344CB8AC3E}">
        <p14:creationId xmlns:p14="http://schemas.microsoft.com/office/powerpoint/2010/main" val="4149485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Monitoring enables observations of change to be backed up by quantitative measures. </a:t>
            </a:r>
          </a:p>
          <a:p>
            <a:r>
              <a:rPr lang="en-AU" dirty="0"/>
              <a:t>For example, is the spraying of St John’s Wort effective – is it dying, is it recovering, what other species are responding?</a:t>
            </a:r>
          </a:p>
          <a:p>
            <a:r>
              <a:rPr lang="en-AU" dirty="0"/>
              <a:t>The quantitative information be used to </a:t>
            </a:r>
          </a:p>
          <a:p>
            <a:pPr marL="171450" indent="-171450">
              <a:buFont typeface="Arial" panose="020B0604020202020204" pitchFamily="34" charset="0"/>
              <a:buChar char="•"/>
            </a:pPr>
            <a:r>
              <a:rPr lang="en-AU" dirty="0"/>
              <a:t>notice and report on issues</a:t>
            </a:r>
          </a:p>
          <a:p>
            <a:pPr marL="171450" indent="-171450">
              <a:buFont typeface="Arial" panose="020B0604020202020204" pitchFamily="34" charset="0"/>
              <a:buChar char="•"/>
            </a:pPr>
            <a:r>
              <a:rPr lang="en-AU" dirty="0"/>
              <a:t>share and learn</a:t>
            </a:r>
          </a:p>
          <a:p>
            <a:pPr marL="171450" indent="-171450">
              <a:buFont typeface="Arial" panose="020B0604020202020204" pitchFamily="34" charset="0"/>
              <a:buChar char="•"/>
            </a:pPr>
            <a:r>
              <a:rPr lang="en-AU" dirty="0"/>
              <a:t>Reporting </a:t>
            </a:r>
          </a:p>
          <a:p>
            <a:pPr marL="171450" indent="-171450">
              <a:buFont typeface="Arial" panose="020B0604020202020204" pitchFamily="34" charset="0"/>
              <a:buChar char="•"/>
            </a:pPr>
            <a:r>
              <a:rPr lang="en-AU" dirty="0"/>
              <a:t>Justification for further management and/or support</a:t>
            </a:r>
          </a:p>
          <a:p>
            <a:pPr marL="171450" indent="-171450">
              <a:buFont typeface="Arial" panose="020B0604020202020204" pitchFamily="34" charset="0"/>
              <a:buChar char="•"/>
            </a:pPr>
            <a:r>
              <a:rPr lang="en-AU" dirty="0"/>
              <a:t>Important that the reasons for monitoring are identified – </a:t>
            </a:r>
            <a:r>
              <a:rPr lang="en-AU" dirty="0" err="1"/>
              <a:t>ie</a:t>
            </a:r>
            <a:r>
              <a:rPr lang="en-AU" dirty="0"/>
              <a:t> to see if the intended outcomes have been achieved. </a:t>
            </a:r>
          </a:p>
        </p:txBody>
      </p:sp>
      <p:sp>
        <p:nvSpPr>
          <p:cNvPr id="4" name="Slide Number Placeholder 3"/>
          <p:cNvSpPr>
            <a:spLocks noGrp="1"/>
          </p:cNvSpPr>
          <p:nvPr>
            <p:ph type="sldNum" sz="quarter" idx="5"/>
          </p:nvPr>
        </p:nvSpPr>
        <p:spPr/>
        <p:txBody>
          <a:bodyPr/>
          <a:lstStyle/>
          <a:p>
            <a:fld id="{53408A89-ED60-4E64-A581-304496608B76}" type="slidenum">
              <a:rPr lang="en-AU" smtClean="0"/>
              <a:t>3</a:t>
            </a:fld>
            <a:endParaRPr lang="en-AU"/>
          </a:p>
        </p:txBody>
      </p:sp>
    </p:spTree>
    <p:extLst>
      <p:ext uri="{BB962C8B-B14F-4D97-AF65-F5344CB8AC3E}">
        <p14:creationId xmlns:p14="http://schemas.microsoft.com/office/powerpoint/2010/main" val="2858449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dirty="0"/>
              <a:t>Since 2011, 33 plots have been established in 21 sites in the ACT region (three others were established but discontinued; data from these plots were not included in the review). </a:t>
            </a:r>
          </a:p>
          <a:p>
            <a:pPr marL="171450" indent="-171450">
              <a:buFont typeface="Arial" panose="020B0604020202020204" pitchFamily="34" charset="0"/>
              <a:buChar char="•"/>
            </a:pPr>
            <a:r>
              <a:rPr lang="en-AU" sz="1200" dirty="0"/>
              <a:t>Annual surveys have been undertaken between once and seven times.</a:t>
            </a:r>
          </a:p>
          <a:p>
            <a:pPr marL="171450" indent="-171450">
              <a:buFont typeface="Arial" panose="020B0604020202020204" pitchFamily="34" charset="0"/>
              <a:buChar char="•"/>
            </a:pPr>
            <a:r>
              <a:rPr lang="en-AU" sz="1200" dirty="0"/>
              <a:t>Methods are based on data collected in a plot and along transects. </a:t>
            </a:r>
          </a:p>
          <a:p>
            <a:pPr marL="171450" indent="-171450">
              <a:buFont typeface="Arial" panose="020B0604020202020204" pitchFamily="34" charset="0"/>
              <a:buChar char="•"/>
            </a:pPr>
            <a:r>
              <a:rPr lang="en-AU" sz="1200" dirty="0"/>
              <a:t>Data collected are quantitative. </a:t>
            </a:r>
          </a:p>
          <a:p>
            <a:pPr marL="171450" indent="-171450">
              <a:buFont typeface="Arial" panose="020B0604020202020204" pitchFamily="34" charset="0"/>
              <a:buChar char="•"/>
            </a:pPr>
            <a:r>
              <a:rPr lang="en-AU" sz="1200" dirty="0"/>
              <a:t>The data were used to calculate indices of condition. </a:t>
            </a:r>
          </a:p>
          <a:p>
            <a:pPr marL="171450" indent="-171450">
              <a:buFont typeface="Arial" panose="020B0604020202020204" pitchFamily="34" charset="0"/>
              <a:buChar char="•"/>
            </a:pPr>
            <a:r>
              <a:rPr lang="en-AU" sz="1200" dirty="0"/>
              <a:t>Data are entered into a database for storing and reporting on the data (supported in part by a grant from ACT Environment).</a:t>
            </a:r>
          </a:p>
          <a:p>
            <a:pPr marL="171450" indent="-171450">
              <a:buFont typeface="Arial" panose="020B0604020202020204" pitchFamily="34" charset="0"/>
              <a:buChar char="•"/>
            </a:pPr>
            <a:r>
              <a:rPr lang="en-AU" sz="1200" dirty="0"/>
              <a:t>Facilitation and coordination of the program has relied since 2013 on volunteer assistance.</a:t>
            </a:r>
          </a:p>
          <a:p>
            <a:endParaRPr lang="en-AU" dirty="0"/>
          </a:p>
        </p:txBody>
      </p:sp>
      <p:sp>
        <p:nvSpPr>
          <p:cNvPr id="4" name="Slide Number Placeholder 3"/>
          <p:cNvSpPr>
            <a:spLocks noGrp="1"/>
          </p:cNvSpPr>
          <p:nvPr>
            <p:ph type="sldNum" sz="quarter" idx="5"/>
          </p:nvPr>
        </p:nvSpPr>
        <p:spPr/>
        <p:txBody>
          <a:bodyPr/>
          <a:lstStyle/>
          <a:p>
            <a:fld id="{53408A89-ED60-4E64-A581-304496608B76}" type="slidenum">
              <a:rPr lang="en-AU" smtClean="0"/>
              <a:t>4</a:t>
            </a:fld>
            <a:endParaRPr lang="en-AU"/>
          </a:p>
        </p:txBody>
      </p:sp>
    </p:spTree>
    <p:extLst>
      <p:ext uri="{BB962C8B-B14F-4D97-AF65-F5344CB8AC3E}">
        <p14:creationId xmlns:p14="http://schemas.microsoft.com/office/powerpoint/2010/main" val="4057772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Since 2011, 33 plots have been established in 21 sites in the ACT region.</a:t>
            </a:r>
          </a:p>
          <a:p>
            <a:r>
              <a:rPr lang="en-AU" sz="1200" dirty="0"/>
              <a:t>15 groups have been involved  </a:t>
            </a:r>
          </a:p>
          <a:p>
            <a:pPr marL="342900" indent="-342900">
              <a:buFont typeface="Arial" panose="020B0604020202020204" pitchFamily="34" charset="0"/>
              <a:buChar char="•"/>
            </a:pPr>
            <a:r>
              <a:rPr lang="en-AU" sz="1200" dirty="0"/>
              <a:t>24 plots in 15 sites were established in ACT.</a:t>
            </a:r>
          </a:p>
          <a:p>
            <a:pPr marL="342900" indent="-342900">
              <a:buFont typeface="Arial" panose="020B0604020202020204" pitchFamily="34" charset="0"/>
              <a:buChar char="•"/>
            </a:pPr>
            <a:r>
              <a:rPr lang="en-AU" sz="1200" dirty="0"/>
              <a:t>9 plots in 6 sites were established in NSW. </a:t>
            </a:r>
          </a:p>
          <a:p>
            <a:pPr marL="342900" indent="-342900">
              <a:buFont typeface="Arial" panose="020B0604020202020204" pitchFamily="34" charset="0"/>
              <a:buChar char="•"/>
            </a:pPr>
            <a:r>
              <a:rPr lang="en-AU" sz="1200" dirty="0"/>
              <a:t>31 plots are managed for conservation outcomes. </a:t>
            </a:r>
          </a:p>
          <a:p>
            <a:pPr marL="342900" indent="-342900">
              <a:buFont typeface="Arial" panose="020B0604020202020204" pitchFamily="34" charset="0"/>
              <a:buChar char="•"/>
            </a:pPr>
            <a:r>
              <a:rPr lang="en-AU" sz="1200" dirty="0"/>
              <a:t>2 plots are managed for primary production (one of which has a conservation ethic).</a:t>
            </a:r>
          </a:p>
          <a:p>
            <a:endParaRPr lang="en-AU" dirty="0"/>
          </a:p>
        </p:txBody>
      </p:sp>
      <p:sp>
        <p:nvSpPr>
          <p:cNvPr id="4" name="Slide Number Placeholder 3"/>
          <p:cNvSpPr>
            <a:spLocks noGrp="1"/>
          </p:cNvSpPr>
          <p:nvPr>
            <p:ph type="sldNum" sz="quarter" idx="5"/>
          </p:nvPr>
        </p:nvSpPr>
        <p:spPr/>
        <p:txBody>
          <a:bodyPr/>
          <a:lstStyle/>
          <a:p>
            <a:fld id="{53408A89-ED60-4E64-A581-304496608B76}" type="slidenum">
              <a:rPr lang="en-AU" smtClean="0"/>
              <a:t>5</a:t>
            </a:fld>
            <a:endParaRPr lang="en-AU"/>
          </a:p>
        </p:txBody>
      </p:sp>
    </p:spTree>
    <p:extLst>
      <p:ext uri="{BB962C8B-B14F-4D97-AF65-F5344CB8AC3E}">
        <p14:creationId xmlns:p14="http://schemas.microsoft.com/office/powerpoint/2010/main" val="2330421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Most plots are within the critically endangered communities:</a:t>
            </a:r>
          </a:p>
          <a:p>
            <a:r>
              <a:rPr lang="en-AU" dirty="0"/>
              <a:t>Natural Temperate Grassland – 5 plots in 4 locations</a:t>
            </a:r>
          </a:p>
          <a:p>
            <a:r>
              <a:rPr lang="en-AU" dirty="0"/>
              <a:t>Yellow Box – Red Gum Grassy Woodland: 12 plots in 9 locations.</a:t>
            </a:r>
          </a:p>
          <a:p>
            <a:endParaRPr lang="en-AU" dirty="0"/>
          </a:p>
          <a:p>
            <a:r>
              <a:rPr lang="en-AU" dirty="0"/>
              <a:t>Other plots in other native grassland, shrubby woodland and forest. </a:t>
            </a:r>
          </a:p>
          <a:p>
            <a:endParaRPr lang="en-AU" dirty="0"/>
          </a:p>
        </p:txBody>
      </p:sp>
      <p:sp>
        <p:nvSpPr>
          <p:cNvPr id="4" name="Slide Number Placeholder 3"/>
          <p:cNvSpPr>
            <a:spLocks noGrp="1"/>
          </p:cNvSpPr>
          <p:nvPr>
            <p:ph type="sldNum" sz="quarter" idx="5"/>
          </p:nvPr>
        </p:nvSpPr>
        <p:spPr/>
        <p:txBody>
          <a:bodyPr/>
          <a:lstStyle/>
          <a:p>
            <a:fld id="{53408A89-ED60-4E64-A581-304496608B76}" type="slidenum">
              <a:rPr lang="en-AU" smtClean="0"/>
              <a:t>6</a:t>
            </a:fld>
            <a:endParaRPr lang="en-AU"/>
          </a:p>
        </p:txBody>
      </p:sp>
    </p:spTree>
    <p:extLst>
      <p:ext uri="{BB962C8B-B14F-4D97-AF65-F5344CB8AC3E}">
        <p14:creationId xmlns:p14="http://schemas.microsoft.com/office/powerpoint/2010/main" val="1058222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800"/>
              </a:spcAft>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The review was implemented to provide feedback to the participants and others, and acknowledging that if Vegwatch is to continue it requires on-going support which would only be available if it is deemed to provide useful information to guide </a:t>
            </a:r>
            <a:r>
              <a:rPr lang="en-AU" sz="1200" dirty="0">
                <a:latin typeface="Calibri" panose="020F0502020204030204" pitchFamily="34" charset="0"/>
                <a:ea typeface="Calibri" panose="020F0502020204030204" pitchFamily="34" charset="0"/>
                <a:cs typeface="Times New Roman" panose="02020603050405020304" pitchFamily="18" charset="0"/>
              </a:rPr>
              <a:t>adaptive management. </a:t>
            </a:r>
          </a:p>
          <a:p>
            <a:pPr marL="0" indent="0">
              <a:spcAft>
                <a:spcPts val="800"/>
              </a:spcAft>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The review </a:t>
            </a:r>
            <a:r>
              <a:rPr lang="en-AU" sz="1200" dirty="0">
                <a:latin typeface="Calibri" panose="020F0502020204030204" pitchFamily="34" charset="0"/>
                <a:ea typeface="Calibri" panose="020F0502020204030204" pitchFamily="34" charset="0"/>
                <a:cs typeface="Times New Roman" panose="02020603050405020304" pitchFamily="18" charset="0"/>
              </a:rPr>
              <a:t>had four elements: </a:t>
            </a:r>
          </a:p>
          <a:p>
            <a:pPr marL="342900" indent="-342900">
              <a:spcAft>
                <a:spcPts val="800"/>
              </a:spcAft>
              <a:buAutoNum type="arabicPeriod"/>
            </a:pPr>
            <a:r>
              <a:rPr lang="en-AU" sz="1200" dirty="0">
                <a:latin typeface="Calibri" panose="020F0502020204030204" pitchFamily="34" charset="0"/>
                <a:ea typeface="Calibri" panose="020F0502020204030204" pitchFamily="34" charset="0"/>
                <a:cs typeface="Times New Roman" panose="02020603050405020304" pitchFamily="18" charset="0"/>
              </a:rPr>
              <a:t>To test the accuracy and usefulness of the data and identify the best indicators of change in condition. </a:t>
            </a:r>
          </a:p>
          <a:p>
            <a:pPr marL="342900" indent="-342900">
              <a:spcAft>
                <a:spcPts val="800"/>
              </a:spcAft>
              <a:buAutoNum type="arabicPeriod"/>
            </a:pPr>
            <a:r>
              <a:rPr lang="en-AU" sz="1200" dirty="0">
                <a:latin typeface="Calibri" panose="020F0502020204030204" pitchFamily="34" charset="0"/>
                <a:ea typeface="Calibri" panose="020F0502020204030204" pitchFamily="34" charset="0"/>
                <a:cs typeface="Times New Roman" panose="02020603050405020304" pitchFamily="18" charset="0"/>
              </a:rPr>
              <a:t>To describe the change in condition at the plot level and across the plots, based on the best indices of change, relating it to management applied. </a:t>
            </a:r>
          </a:p>
          <a:p>
            <a:pPr marL="342900" indent="-342900">
              <a:spcAft>
                <a:spcPts val="800"/>
              </a:spcAft>
              <a:buFont typeface="Arial" panose="020B0604020202020204" pitchFamily="34" charset="0"/>
              <a:buAutoNum type="arabicPeriod"/>
            </a:pPr>
            <a:r>
              <a:rPr lang="en-AU" sz="1200" dirty="0">
                <a:latin typeface="Calibri" panose="020F0502020204030204" pitchFamily="34" charset="0"/>
                <a:ea typeface="Calibri" panose="020F0502020204030204" pitchFamily="34" charset="0"/>
                <a:cs typeface="Times New Roman" panose="02020603050405020304" pitchFamily="18" charset="0"/>
              </a:rPr>
              <a:t>To identify whether the participants found their involvement in the program valuable. </a:t>
            </a:r>
          </a:p>
          <a:p>
            <a:pPr marL="342900" indent="-342900">
              <a:spcAft>
                <a:spcPts val="800"/>
              </a:spcAft>
              <a:buFont typeface="Arial" panose="020B0604020202020204" pitchFamily="34" charset="0"/>
              <a:buAutoNum type="arabicPeriod"/>
            </a:pPr>
            <a:r>
              <a:rPr lang="en-AU" sz="1200" dirty="0">
                <a:latin typeface="Calibri" panose="020F0502020204030204" pitchFamily="34" charset="0"/>
                <a:ea typeface="Calibri" panose="020F0502020204030204" pitchFamily="34" charset="0"/>
                <a:cs typeface="Times New Roman" panose="02020603050405020304" pitchFamily="18" charset="0"/>
              </a:rPr>
              <a:t>To consider any changes that should be made to the program to ensure it retains scientific robustness and is useful both to participating groups and for combination with other data to enable metadata analysis. </a:t>
            </a:r>
          </a:p>
          <a:p>
            <a:endParaRPr lang="en-AU" dirty="0"/>
          </a:p>
        </p:txBody>
      </p:sp>
      <p:sp>
        <p:nvSpPr>
          <p:cNvPr id="4" name="Slide Number Placeholder 3"/>
          <p:cNvSpPr>
            <a:spLocks noGrp="1"/>
          </p:cNvSpPr>
          <p:nvPr>
            <p:ph type="sldNum" sz="quarter" idx="5"/>
          </p:nvPr>
        </p:nvSpPr>
        <p:spPr/>
        <p:txBody>
          <a:bodyPr/>
          <a:lstStyle/>
          <a:p>
            <a:fld id="{53408A89-ED60-4E64-A581-304496608B76}" type="slidenum">
              <a:rPr lang="en-AU" smtClean="0"/>
              <a:t>7</a:t>
            </a:fld>
            <a:endParaRPr lang="en-AU"/>
          </a:p>
        </p:txBody>
      </p:sp>
    </p:spTree>
    <p:extLst>
      <p:ext uri="{BB962C8B-B14F-4D97-AF65-F5344CB8AC3E}">
        <p14:creationId xmlns:p14="http://schemas.microsoft.com/office/powerpoint/2010/main" val="193094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AutoNum type="arabicPeriod"/>
            </a:pPr>
            <a:r>
              <a:rPr lang="en-AU" u="sng" dirty="0">
                <a:latin typeface="Calibri" panose="020F0502020204030204" pitchFamily="34" charset="0"/>
                <a:ea typeface="Calibri" panose="020F0502020204030204" pitchFamily="34" charset="0"/>
                <a:cs typeface="Times New Roman" panose="02020603050405020304" pitchFamily="18" charset="0"/>
              </a:rPr>
              <a:t>Were the methods robust</a:t>
            </a:r>
            <a:r>
              <a:rPr lang="en-AU" dirty="0">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en-AU"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methods used are the same as are used in other similar surveys and monitoring and training provided to users. </a:t>
            </a:r>
          </a:p>
          <a:p>
            <a:pPr marL="0" indent="0">
              <a:buNone/>
            </a:pPr>
            <a:r>
              <a:rPr lang="en-AU"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data gained are the same and accepted by the scientific community as robust. </a:t>
            </a:r>
          </a:p>
          <a:p>
            <a:pPr marL="0" indent="0">
              <a:buNone/>
            </a:pPr>
            <a:endParaRPr lang="en-AU" sz="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AU" dirty="0">
                <a:solidFill>
                  <a:schemeClr val="tx1"/>
                </a:solidFill>
                <a:latin typeface="Calibri" panose="020F0502020204030204" pitchFamily="34" charset="0"/>
                <a:ea typeface="Calibri" panose="020F0502020204030204" pitchFamily="34" charset="0"/>
                <a:cs typeface="Times New Roman" panose="02020603050405020304" pitchFamily="18" charset="0"/>
              </a:rPr>
              <a:t>2. </a:t>
            </a:r>
            <a:r>
              <a:rPr lang="en-AU" u="sng" dirty="0">
                <a:solidFill>
                  <a:schemeClr val="tx1"/>
                </a:solidFill>
                <a:latin typeface="Calibri" panose="020F0502020204030204" pitchFamily="34" charset="0"/>
                <a:ea typeface="Calibri" panose="020F0502020204030204" pitchFamily="34" charset="0"/>
                <a:cs typeface="Times New Roman" panose="02020603050405020304" pitchFamily="18" charset="0"/>
              </a:rPr>
              <a:t>Were the data collected by citizen scientists robust and comparable to those collected by ecologists?</a:t>
            </a:r>
          </a:p>
          <a:p>
            <a:pPr marL="0" indent="0">
              <a:buNone/>
            </a:pPr>
            <a:r>
              <a:rPr lang="en-AU" sz="1200" dirty="0">
                <a:solidFill>
                  <a:schemeClr val="tx1"/>
                </a:solidFill>
              </a:rPr>
              <a:t>The data grouped by experience indicated no significant differences in the data collected by Vegwatch participants and ACT Government ecologists. </a:t>
            </a:r>
          </a:p>
          <a:p>
            <a:pPr marL="0" indent="0">
              <a:buNone/>
            </a:pPr>
            <a:r>
              <a:rPr lang="en-AU" sz="1200" dirty="0">
                <a:solidFill>
                  <a:schemeClr val="tx1"/>
                </a:solidFill>
              </a:rPr>
              <a:t>Therefore it was deemed that the Vegwatch data were accurate and comparable to data from other  monitoring programs.</a:t>
            </a:r>
          </a:p>
          <a:p>
            <a:pPr marL="0" indent="0">
              <a:buNone/>
            </a:pPr>
            <a:r>
              <a:rPr lang="en-AU" dirty="0">
                <a:solidFill>
                  <a:schemeClr val="tx1"/>
                </a:solidFill>
                <a:latin typeface="Calibri" panose="020F0502020204030204" pitchFamily="34" charset="0"/>
                <a:ea typeface="Calibri" panose="020F0502020204030204" pitchFamily="34" charset="0"/>
                <a:cs typeface="Times New Roman" panose="02020603050405020304" pitchFamily="18" charset="0"/>
              </a:rPr>
              <a:t>3. </a:t>
            </a:r>
            <a:r>
              <a:rPr lang="en-AU" u="sng" dirty="0">
                <a:solidFill>
                  <a:schemeClr val="tx1"/>
                </a:solidFill>
                <a:latin typeface="Calibri" panose="020F0502020204030204" pitchFamily="34" charset="0"/>
                <a:ea typeface="Calibri" panose="020F0502020204030204" pitchFamily="34" charset="0"/>
                <a:cs typeface="Times New Roman" panose="02020603050405020304" pitchFamily="18" charset="0"/>
              </a:rPr>
              <a:t>Were data significantly influenced by seasonal condition? </a:t>
            </a:r>
          </a:p>
          <a:p>
            <a:pPr marL="0" indent="0">
              <a:buNone/>
            </a:pPr>
            <a:r>
              <a:rPr lang="en-AU"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A quantitative measure of root zone soil moisture for each year was calculated using data from the Bureau of Meteorology to identify variability in seasonal growth conditions. </a:t>
            </a:r>
          </a:p>
          <a:p>
            <a:pPr marL="0" indent="0">
              <a:buNone/>
            </a:pPr>
            <a:r>
              <a:rPr lang="en-AU" sz="1200" dirty="0">
                <a:solidFill>
                  <a:schemeClr val="tx1"/>
                </a:solidFill>
              </a:rPr>
              <a:t>There was no </a:t>
            </a:r>
            <a:r>
              <a:rPr lang="en-AU" sz="1200" dirty="0"/>
              <a:t>overriding </a:t>
            </a:r>
            <a:r>
              <a:rPr lang="en-AU" sz="1200" dirty="0">
                <a:solidFill>
                  <a:schemeClr val="tx1"/>
                </a:solidFill>
              </a:rPr>
              <a:t>differentiation of the data related to soil moisture availability.  </a:t>
            </a:r>
          </a:p>
          <a:p>
            <a:pPr marL="0" indent="0">
              <a:buNone/>
            </a:pPr>
            <a:r>
              <a:rPr lang="en-AU" sz="1200" dirty="0">
                <a:solidFill>
                  <a:schemeClr val="tx1"/>
                </a:solidFill>
              </a:rPr>
              <a:t>This allowed the data to be analysed to identify the condition of the plots and the key factors related to condition. </a:t>
            </a:r>
            <a:endParaRPr lang="en-AU" dirty="0"/>
          </a:p>
          <a:p>
            <a:pPr marL="0" indent="0">
              <a:buNone/>
            </a:pPr>
            <a:endParaRPr lang="en-AU" sz="1200" dirty="0">
              <a:solidFill>
                <a:schemeClr val="tx1"/>
              </a:solidFill>
            </a:endParaRPr>
          </a:p>
          <a:p>
            <a:endParaRPr lang="en-AU" dirty="0"/>
          </a:p>
        </p:txBody>
      </p:sp>
      <p:sp>
        <p:nvSpPr>
          <p:cNvPr id="4" name="Slide Number Placeholder 3"/>
          <p:cNvSpPr>
            <a:spLocks noGrp="1"/>
          </p:cNvSpPr>
          <p:nvPr>
            <p:ph type="sldNum" sz="quarter" idx="5"/>
          </p:nvPr>
        </p:nvSpPr>
        <p:spPr/>
        <p:txBody>
          <a:bodyPr/>
          <a:lstStyle/>
          <a:p>
            <a:fld id="{53408A89-ED60-4E64-A581-304496608B76}" type="slidenum">
              <a:rPr lang="en-AU" smtClean="0"/>
              <a:t>8</a:t>
            </a:fld>
            <a:endParaRPr lang="en-AU"/>
          </a:p>
        </p:txBody>
      </p:sp>
    </p:spTree>
    <p:extLst>
      <p:ext uri="{BB962C8B-B14F-4D97-AF65-F5344CB8AC3E}">
        <p14:creationId xmlns:p14="http://schemas.microsoft.com/office/powerpoint/2010/main" val="2471340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Monitoring at this level (lack of plot replication in sites and lack of controlled treatments) enables identification of factors that correlate with change in condition within the sites but </a:t>
            </a:r>
            <a:r>
              <a:rPr lang="en-AU" sz="1200" dirty="0">
                <a:solidFill>
                  <a:srgbClr val="FF0000"/>
                </a:solidFill>
              </a:rPr>
              <a:t>correlation does not equate to causation</a:t>
            </a:r>
            <a:r>
              <a:rPr lang="en-AU"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Vegetation structure was a key factor in differentiating between plots.</a:t>
            </a:r>
            <a:br>
              <a:rPr lang="en-US" sz="1200" dirty="0"/>
            </a:br>
            <a:r>
              <a:rPr lang="en-US" sz="1200" dirty="0"/>
              <a:t>This was not unexpected, but clarified the requirement to limit comparison of trends in condition across plots containing different vegetation structure. </a:t>
            </a:r>
            <a:endParaRPr lang="en-AU" sz="1200" dirty="0"/>
          </a:p>
          <a:p>
            <a:endParaRPr lang="en-AU" dirty="0"/>
          </a:p>
        </p:txBody>
      </p:sp>
      <p:sp>
        <p:nvSpPr>
          <p:cNvPr id="4" name="Slide Number Placeholder 3"/>
          <p:cNvSpPr>
            <a:spLocks noGrp="1"/>
          </p:cNvSpPr>
          <p:nvPr>
            <p:ph type="sldNum" sz="quarter" idx="5"/>
          </p:nvPr>
        </p:nvSpPr>
        <p:spPr/>
        <p:txBody>
          <a:bodyPr/>
          <a:lstStyle/>
          <a:p>
            <a:fld id="{53408A89-ED60-4E64-A581-304496608B76}" type="slidenum">
              <a:rPr lang="en-AU" smtClean="0"/>
              <a:t>9</a:t>
            </a:fld>
            <a:endParaRPr lang="en-AU"/>
          </a:p>
        </p:txBody>
      </p:sp>
    </p:spTree>
    <p:extLst>
      <p:ext uri="{BB962C8B-B14F-4D97-AF65-F5344CB8AC3E}">
        <p14:creationId xmlns:p14="http://schemas.microsoft.com/office/powerpoint/2010/main" val="3910349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1B7C-6F84-45A9-AE53-799EEF4FD2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2DA1F5B-DC79-4E0B-88BD-8E2D8D084A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8BA666F-E24E-476A-B434-3E9CBA4DAEAB}"/>
              </a:ext>
            </a:extLst>
          </p:cNvPr>
          <p:cNvSpPr>
            <a:spLocks noGrp="1"/>
          </p:cNvSpPr>
          <p:nvPr>
            <p:ph type="dt" sz="half" idx="10"/>
          </p:nvPr>
        </p:nvSpPr>
        <p:spPr/>
        <p:txBody>
          <a:bodyPr/>
          <a:lstStyle/>
          <a:p>
            <a:fld id="{4852CAC6-7E04-4AFD-AFB7-201D7798FA49}" type="datetimeFigureOut">
              <a:rPr lang="en-AU" smtClean="0"/>
              <a:t>17/09/2020</a:t>
            </a:fld>
            <a:endParaRPr lang="en-AU"/>
          </a:p>
        </p:txBody>
      </p:sp>
      <p:sp>
        <p:nvSpPr>
          <p:cNvPr id="5" name="Footer Placeholder 4">
            <a:extLst>
              <a:ext uri="{FF2B5EF4-FFF2-40B4-BE49-F238E27FC236}">
                <a16:creationId xmlns:a16="http://schemas.microsoft.com/office/drawing/2014/main" id="{49DC0B11-5DF6-4D61-A99F-4EFFCFB4209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2A15835-7FBF-4A82-9CBC-5CF9AE532201}"/>
              </a:ext>
            </a:extLst>
          </p:cNvPr>
          <p:cNvSpPr>
            <a:spLocks noGrp="1"/>
          </p:cNvSpPr>
          <p:nvPr>
            <p:ph type="sldNum" sz="quarter" idx="12"/>
          </p:nvPr>
        </p:nvSpPr>
        <p:spPr/>
        <p:txBody>
          <a:bodyPr/>
          <a:lstStyle/>
          <a:p>
            <a:fld id="{0A2E1E8E-5B82-461A-99C1-7F139BAA6382}" type="slidenum">
              <a:rPr lang="en-AU" smtClean="0"/>
              <a:t>‹#›</a:t>
            </a:fld>
            <a:endParaRPr lang="en-AU"/>
          </a:p>
        </p:txBody>
      </p:sp>
    </p:spTree>
    <p:extLst>
      <p:ext uri="{BB962C8B-B14F-4D97-AF65-F5344CB8AC3E}">
        <p14:creationId xmlns:p14="http://schemas.microsoft.com/office/powerpoint/2010/main" val="1716925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11FC4-AF4A-418D-AF37-97223D5D5DB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FDDEE6E-53C6-4EE6-9510-F709378841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AF9A71F-5C1F-4B25-97C8-403453042E07}"/>
              </a:ext>
            </a:extLst>
          </p:cNvPr>
          <p:cNvSpPr>
            <a:spLocks noGrp="1"/>
          </p:cNvSpPr>
          <p:nvPr>
            <p:ph type="dt" sz="half" idx="10"/>
          </p:nvPr>
        </p:nvSpPr>
        <p:spPr/>
        <p:txBody>
          <a:bodyPr/>
          <a:lstStyle/>
          <a:p>
            <a:fld id="{4852CAC6-7E04-4AFD-AFB7-201D7798FA49}" type="datetimeFigureOut">
              <a:rPr lang="en-AU" smtClean="0"/>
              <a:t>17/09/2020</a:t>
            </a:fld>
            <a:endParaRPr lang="en-AU"/>
          </a:p>
        </p:txBody>
      </p:sp>
      <p:sp>
        <p:nvSpPr>
          <p:cNvPr id="5" name="Footer Placeholder 4">
            <a:extLst>
              <a:ext uri="{FF2B5EF4-FFF2-40B4-BE49-F238E27FC236}">
                <a16:creationId xmlns:a16="http://schemas.microsoft.com/office/drawing/2014/main" id="{065B4689-E5CF-4225-A144-11D4E74B520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90D1D8B-C8A7-4F43-BC53-2C394067C148}"/>
              </a:ext>
            </a:extLst>
          </p:cNvPr>
          <p:cNvSpPr>
            <a:spLocks noGrp="1"/>
          </p:cNvSpPr>
          <p:nvPr>
            <p:ph type="sldNum" sz="quarter" idx="12"/>
          </p:nvPr>
        </p:nvSpPr>
        <p:spPr/>
        <p:txBody>
          <a:bodyPr/>
          <a:lstStyle/>
          <a:p>
            <a:fld id="{0A2E1E8E-5B82-461A-99C1-7F139BAA6382}" type="slidenum">
              <a:rPr lang="en-AU" smtClean="0"/>
              <a:t>‹#›</a:t>
            </a:fld>
            <a:endParaRPr lang="en-AU"/>
          </a:p>
        </p:txBody>
      </p:sp>
    </p:spTree>
    <p:extLst>
      <p:ext uri="{BB962C8B-B14F-4D97-AF65-F5344CB8AC3E}">
        <p14:creationId xmlns:p14="http://schemas.microsoft.com/office/powerpoint/2010/main" val="2536502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43B10D-8C4C-4A36-A2C4-CEF7A9CD1B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CBF76F3-A1B1-4155-A977-0B55C1C26D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323C65D-2025-4001-8666-F4F51F474BE4}"/>
              </a:ext>
            </a:extLst>
          </p:cNvPr>
          <p:cNvSpPr>
            <a:spLocks noGrp="1"/>
          </p:cNvSpPr>
          <p:nvPr>
            <p:ph type="dt" sz="half" idx="10"/>
          </p:nvPr>
        </p:nvSpPr>
        <p:spPr/>
        <p:txBody>
          <a:bodyPr/>
          <a:lstStyle/>
          <a:p>
            <a:fld id="{4852CAC6-7E04-4AFD-AFB7-201D7798FA49}" type="datetimeFigureOut">
              <a:rPr lang="en-AU" smtClean="0"/>
              <a:t>17/09/2020</a:t>
            </a:fld>
            <a:endParaRPr lang="en-AU"/>
          </a:p>
        </p:txBody>
      </p:sp>
      <p:sp>
        <p:nvSpPr>
          <p:cNvPr id="5" name="Footer Placeholder 4">
            <a:extLst>
              <a:ext uri="{FF2B5EF4-FFF2-40B4-BE49-F238E27FC236}">
                <a16:creationId xmlns:a16="http://schemas.microsoft.com/office/drawing/2014/main" id="{AA405003-FE53-4A16-A8DE-13880B12E3E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29F6FFA-FFE4-4F7B-870B-39E882E89945}"/>
              </a:ext>
            </a:extLst>
          </p:cNvPr>
          <p:cNvSpPr>
            <a:spLocks noGrp="1"/>
          </p:cNvSpPr>
          <p:nvPr>
            <p:ph type="sldNum" sz="quarter" idx="12"/>
          </p:nvPr>
        </p:nvSpPr>
        <p:spPr/>
        <p:txBody>
          <a:bodyPr/>
          <a:lstStyle/>
          <a:p>
            <a:fld id="{0A2E1E8E-5B82-461A-99C1-7F139BAA6382}" type="slidenum">
              <a:rPr lang="en-AU" smtClean="0"/>
              <a:t>‹#›</a:t>
            </a:fld>
            <a:endParaRPr lang="en-AU"/>
          </a:p>
        </p:txBody>
      </p:sp>
    </p:spTree>
    <p:extLst>
      <p:ext uri="{BB962C8B-B14F-4D97-AF65-F5344CB8AC3E}">
        <p14:creationId xmlns:p14="http://schemas.microsoft.com/office/powerpoint/2010/main" val="3216299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7BE86-3FC8-43A8-92FE-B3981B92D7D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B9975E9-E4D3-474B-A1FA-D45A57C7B4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A0327A7-759C-495A-8357-11A103CCD4AC}"/>
              </a:ext>
            </a:extLst>
          </p:cNvPr>
          <p:cNvSpPr>
            <a:spLocks noGrp="1"/>
          </p:cNvSpPr>
          <p:nvPr>
            <p:ph type="dt" sz="half" idx="10"/>
          </p:nvPr>
        </p:nvSpPr>
        <p:spPr/>
        <p:txBody>
          <a:bodyPr/>
          <a:lstStyle/>
          <a:p>
            <a:fld id="{4852CAC6-7E04-4AFD-AFB7-201D7798FA49}" type="datetimeFigureOut">
              <a:rPr lang="en-AU" smtClean="0"/>
              <a:t>17/09/2020</a:t>
            </a:fld>
            <a:endParaRPr lang="en-AU"/>
          </a:p>
        </p:txBody>
      </p:sp>
      <p:sp>
        <p:nvSpPr>
          <p:cNvPr id="5" name="Footer Placeholder 4">
            <a:extLst>
              <a:ext uri="{FF2B5EF4-FFF2-40B4-BE49-F238E27FC236}">
                <a16:creationId xmlns:a16="http://schemas.microsoft.com/office/drawing/2014/main" id="{490AFCAF-A6D5-4EC7-8666-E977AB0519A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01F3C56-E8A2-4531-A97F-28ED78900DEE}"/>
              </a:ext>
            </a:extLst>
          </p:cNvPr>
          <p:cNvSpPr>
            <a:spLocks noGrp="1"/>
          </p:cNvSpPr>
          <p:nvPr>
            <p:ph type="sldNum" sz="quarter" idx="12"/>
          </p:nvPr>
        </p:nvSpPr>
        <p:spPr/>
        <p:txBody>
          <a:bodyPr/>
          <a:lstStyle/>
          <a:p>
            <a:fld id="{0A2E1E8E-5B82-461A-99C1-7F139BAA6382}" type="slidenum">
              <a:rPr lang="en-AU" smtClean="0"/>
              <a:t>‹#›</a:t>
            </a:fld>
            <a:endParaRPr lang="en-AU"/>
          </a:p>
        </p:txBody>
      </p:sp>
    </p:spTree>
    <p:extLst>
      <p:ext uri="{BB962C8B-B14F-4D97-AF65-F5344CB8AC3E}">
        <p14:creationId xmlns:p14="http://schemas.microsoft.com/office/powerpoint/2010/main" val="2473342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16DE9-9D56-4395-8571-1436521F86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CF658AF-3F57-4568-A0CC-2F348054AA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70D881-D23D-4197-95D9-01D02393B7ED}"/>
              </a:ext>
            </a:extLst>
          </p:cNvPr>
          <p:cNvSpPr>
            <a:spLocks noGrp="1"/>
          </p:cNvSpPr>
          <p:nvPr>
            <p:ph type="dt" sz="half" idx="10"/>
          </p:nvPr>
        </p:nvSpPr>
        <p:spPr/>
        <p:txBody>
          <a:bodyPr/>
          <a:lstStyle/>
          <a:p>
            <a:fld id="{4852CAC6-7E04-4AFD-AFB7-201D7798FA49}" type="datetimeFigureOut">
              <a:rPr lang="en-AU" smtClean="0"/>
              <a:t>17/09/2020</a:t>
            </a:fld>
            <a:endParaRPr lang="en-AU"/>
          </a:p>
        </p:txBody>
      </p:sp>
      <p:sp>
        <p:nvSpPr>
          <p:cNvPr id="5" name="Footer Placeholder 4">
            <a:extLst>
              <a:ext uri="{FF2B5EF4-FFF2-40B4-BE49-F238E27FC236}">
                <a16:creationId xmlns:a16="http://schemas.microsoft.com/office/drawing/2014/main" id="{90FD131F-9435-42D4-8748-A159B19122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2BF53C7-255D-48E3-A5EC-8DA453ED2FA1}"/>
              </a:ext>
            </a:extLst>
          </p:cNvPr>
          <p:cNvSpPr>
            <a:spLocks noGrp="1"/>
          </p:cNvSpPr>
          <p:nvPr>
            <p:ph type="sldNum" sz="quarter" idx="12"/>
          </p:nvPr>
        </p:nvSpPr>
        <p:spPr/>
        <p:txBody>
          <a:bodyPr/>
          <a:lstStyle/>
          <a:p>
            <a:fld id="{0A2E1E8E-5B82-461A-99C1-7F139BAA6382}" type="slidenum">
              <a:rPr lang="en-AU" smtClean="0"/>
              <a:t>‹#›</a:t>
            </a:fld>
            <a:endParaRPr lang="en-AU"/>
          </a:p>
        </p:txBody>
      </p:sp>
    </p:spTree>
    <p:extLst>
      <p:ext uri="{BB962C8B-B14F-4D97-AF65-F5344CB8AC3E}">
        <p14:creationId xmlns:p14="http://schemas.microsoft.com/office/powerpoint/2010/main" val="3921555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7361-CB47-49BB-A978-8AEE2A09C65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887AF2F-8B96-4375-9B7B-0B00573740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6E8E402-314C-401D-A25E-DB39AFCC44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E0334CD-2AEE-4408-8F05-B5564612E44B}"/>
              </a:ext>
            </a:extLst>
          </p:cNvPr>
          <p:cNvSpPr>
            <a:spLocks noGrp="1"/>
          </p:cNvSpPr>
          <p:nvPr>
            <p:ph type="dt" sz="half" idx="10"/>
          </p:nvPr>
        </p:nvSpPr>
        <p:spPr/>
        <p:txBody>
          <a:bodyPr/>
          <a:lstStyle/>
          <a:p>
            <a:fld id="{4852CAC6-7E04-4AFD-AFB7-201D7798FA49}" type="datetimeFigureOut">
              <a:rPr lang="en-AU" smtClean="0"/>
              <a:t>17/09/2020</a:t>
            </a:fld>
            <a:endParaRPr lang="en-AU"/>
          </a:p>
        </p:txBody>
      </p:sp>
      <p:sp>
        <p:nvSpPr>
          <p:cNvPr id="6" name="Footer Placeholder 5">
            <a:extLst>
              <a:ext uri="{FF2B5EF4-FFF2-40B4-BE49-F238E27FC236}">
                <a16:creationId xmlns:a16="http://schemas.microsoft.com/office/drawing/2014/main" id="{AB78703C-FDB3-4EF2-86C0-82B11C1E20B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12F2371-20DE-49C6-9B04-01C67693AE2F}"/>
              </a:ext>
            </a:extLst>
          </p:cNvPr>
          <p:cNvSpPr>
            <a:spLocks noGrp="1"/>
          </p:cNvSpPr>
          <p:nvPr>
            <p:ph type="sldNum" sz="quarter" idx="12"/>
          </p:nvPr>
        </p:nvSpPr>
        <p:spPr/>
        <p:txBody>
          <a:bodyPr/>
          <a:lstStyle/>
          <a:p>
            <a:fld id="{0A2E1E8E-5B82-461A-99C1-7F139BAA6382}" type="slidenum">
              <a:rPr lang="en-AU" smtClean="0"/>
              <a:t>‹#›</a:t>
            </a:fld>
            <a:endParaRPr lang="en-AU"/>
          </a:p>
        </p:txBody>
      </p:sp>
    </p:spTree>
    <p:extLst>
      <p:ext uri="{BB962C8B-B14F-4D97-AF65-F5344CB8AC3E}">
        <p14:creationId xmlns:p14="http://schemas.microsoft.com/office/powerpoint/2010/main" val="1287900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B99C-7F36-4F22-A242-D6F60340DCD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1B07E7F-674E-4652-A0E8-4B6D8E12A2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EF8139-D0AF-43A3-96EB-52DFED305E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D03E056-2CB0-42C3-9762-2B0CED426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3B3994-4F4C-4BA3-8CD7-33C73D57EC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34E14F0-4B0B-4407-A697-0593058042B7}"/>
              </a:ext>
            </a:extLst>
          </p:cNvPr>
          <p:cNvSpPr>
            <a:spLocks noGrp="1"/>
          </p:cNvSpPr>
          <p:nvPr>
            <p:ph type="dt" sz="half" idx="10"/>
          </p:nvPr>
        </p:nvSpPr>
        <p:spPr/>
        <p:txBody>
          <a:bodyPr/>
          <a:lstStyle/>
          <a:p>
            <a:fld id="{4852CAC6-7E04-4AFD-AFB7-201D7798FA49}" type="datetimeFigureOut">
              <a:rPr lang="en-AU" smtClean="0"/>
              <a:t>17/09/2020</a:t>
            </a:fld>
            <a:endParaRPr lang="en-AU"/>
          </a:p>
        </p:txBody>
      </p:sp>
      <p:sp>
        <p:nvSpPr>
          <p:cNvPr id="8" name="Footer Placeholder 7">
            <a:extLst>
              <a:ext uri="{FF2B5EF4-FFF2-40B4-BE49-F238E27FC236}">
                <a16:creationId xmlns:a16="http://schemas.microsoft.com/office/drawing/2014/main" id="{432CDCE9-224F-4471-909A-55329B9D28D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9454FC2-8299-47F6-9171-F91D7517468C}"/>
              </a:ext>
            </a:extLst>
          </p:cNvPr>
          <p:cNvSpPr>
            <a:spLocks noGrp="1"/>
          </p:cNvSpPr>
          <p:nvPr>
            <p:ph type="sldNum" sz="quarter" idx="12"/>
          </p:nvPr>
        </p:nvSpPr>
        <p:spPr/>
        <p:txBody>
          <a:bodyPr/>
          <a:lstStyle/>
          <a:p>
            <a:fld id="{0A2E1E8E-5B82-461A-99C1-7F139BAA6382}" type="slidenum">
              <a:rPr lang="en-AU" smtClean="0"/>
              <a:t>‹#›</a:t>
            </a:fld>
            <a:endParaRPr lang="en-AU"/>
          </a:p>
        </p:txBody>
      </p:sp>
    </p:spTree>
    <p:extLst>
      <p:ext uri="{BB962C8B-B14F-4D97-AF65-F5344CB8AC3E}">
        <p14:creationId xmlns:p14="http://schemas.microsoft.com/office/powerpoint/2010/main" val="1849528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3BE0-3D91-4712-97E4-3AFF1A570D7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CB45FE2-E1BF-423B-851D-D95672256C9D}"/>
              </a:ext>
            </a:extLst>
          </p:cNvPr>
          <p:cNvSpPr>
            <a:spLocks noGrp="1"/>
          </p:cNvSpPr>
          <p:nvPr>
            <p:ph type="dt" sz="half" idx="10"/>
          </p:nvPr>
        </p:nvSpPr>
        <p:spPr/>
        <p:txBody>
          <a:bodyPr/>
          <a:lstStyle/>
          <a:p>
            <a:fld id="{4852CAC6-7E04-4AFD-AFB7-201D7798FA49}" type="datetimeFigureOut">
              <a:rPr lang="en-AU" smtClean="0"/>
              <a:t>17/09/2020</a:t>
            </a:fld>
            <a:endParaRPr lang="en-AU"/>
          </a:p>
        </p:txBody>
      </p:sp>
      <p:sp>
        <p:nvSpPr>
          <p:cNvPr id="4" name="Footer Placeholder 3">
            <a:extLst>
              <a:ext uri="{FF2B5EF4-FFF2-40B4-BE49-F238E27FC236}">
                <a16:creationId xmlns:a16="http://schemas.microsoft.com/office/drawing/2014/main" id="{B7ED78F3-C54B-4802-98D8-3FCF7E1CB4A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6C4EBA63-0B3A-4D6F-9283-020A836C6B4B}"/>
              </a:ext>
            </a:extLst>
          </p:cNvPr>
          <p:cNvSpPr>
            <a:spLocks noGrp="1"/>
          </p:cNvSpPr>
          <p:nvPr>
            <p:ph type="sldNum" sz="quarter" idx="12"/>
          </p:nvPr>
        </p:nvSpPr>
        <p:spPr/>
        <p:txBody>
          <a:bodyPr/>
          <a:lstStyle/>
          <a:p>
            <a:fld id="{0A2E1E8E-5B82-461A-99C1-7F139BAA6382}" type="slidenum">
              <a:rPr lang="en-AU" smtClean="0"/>
              <a:t>‹#›</a:t>
            </a:fld>
            <a:endParaRPr lang="en-AU"/>
          </a:p>
        </p:txBody>
      </p:sp>
    </p:spTree>
    <p:extLst>
      <p:ext uri="{BB962C8B-B14F-4D97-AF65-F5344CB8AC3E}">
        <p14:creationId xmlns:p14="http://schemas.microsoft.com/office/powerpoint/2010/main" val="4085720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D0A8EE-EE7D-4FC1-B5C8-ECE0B6A12AF3}"/>
              </a:ext>
            </a:extLst>
          </p:cNvPr>
          <p:cNvSpPr>
            <a:spLocks noGrp="1"/>
          </p:cNvSpPr>
          <p:nvPr>
            <p:ph type="dt" sz="half" idx="10"/>
          </p:nvPr>
        </p:nvSpPr>
        <p:spPr/>
        <p:txBody>
          <a:bodyPr/>
          <a:lstStyle/>
          <a:p>
            <a:fld id="{4852CAC6-7E04-4AFD-AFB7-201D7798FA49}" type="datetimeFigureOut">
              <a:rPr lang="en-AU" smtClean="0"/>
              <a:t>17/09/2020</a:t>
            </a:fld>
            <a:endParaRPr lang="en-AU"/>
          </a:p>
        </p:txBody>
      </p:sp>
      <p:sp>
        <p:nvSpPr>
          <p:cNvPr id="3" name="Footer Placeholder 2">
            <a:extLst>
              <a:ext uri="{FF2B5EF4-FFF2-40B4-BE49-F238E27FC236}">
                <a16:creationId xmlns:a16="http://schemas.microsoft.com/office/drawing/2014/main" id="{116CF78E-0FE3-4790-87E9-37FB18AFCEA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6240D39-7BD6-4D15-8A94-221C19708B14}"/>
              </a:ext>
            </a:extLst>
          </p:cNvPr>
          <p:cNvSpPr>
            <a:spLocks noGrp="1"/>
          </p:cNvSpPr>
          <p:nvPr>
            <p:ph type="sldNum" sz="quarter" idx="12"/>
          </p:nvPr>
        </p:nvSpPr>
        <p:spPr/>
        <p:txBody>
          <a:bodyPr/>
          <a:lstStyle/>
          <a:p>
            <a:fld id="{0A2E1E8E-5B82-461A-99C1-7F139BAA6382}" type="slidenum">
              <a:rPr lang="en-AU" smtClean="0"/>
              <a:t>‹#›</a:t>
            </a:fld>
            <a:endParaRPr lang="en-AU"/>
          </a:p>
        </p:txBody>
      </p:sp>
    </p:spTree>
    <p:extLst>
      <p:ext uri="{BB962C8B-B14F-4D97-AF65-F5344CB8AC3E}">
        <p14:creationId xmlns:p14="http://schemas.microsoft.com/office/powerpoint/2010/main" val="4104511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2851-4A1E-4AED-AA7A-20221410C7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29FC943-7FCA-45F0-93E7-C33A27C298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BAD8385-17F1-4954-8915-58037534B9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3F3834-36FB-45AF-8FBF-1F4C6B487EF0}"/>
              </a:ext>
            </a:extLst>
          </p:cNvPr>
          <p:cNvSpPr>
            <a:spLocks noGrp="1"/>
          </p:cNvSpPr>
          <p:nvPr>
            <p:ph type="dt" sz="half" idx="10"/>
          </p:nvPr>
        </p:nvSpPr>
        <p:spPr/>
        <p:txBody>
          <a:bodyPr/>
          <a:lstStyle/>
          <a:p>
            <a:fld id="{4852CAC6-7E04-4AFD-AFB7-201D7798FA49}" type="datetimeFigureOut">
              <a:rPr lang="en-AU" smtClean="0"/>
              <a:t>17/09/2020</a:t>
            </a:fld>
            <a:endParaRPr lang="en-AU"/>
          </a:p>
        </p:txBody>
      </p:sp>
      <p:sp>
        <p:nvSpPr>
          <p:cNvPr id="6" name="Footer Placeholder 5">
            <a:extLst>
              <a:ext uri="{FF2B5EF4-FFF2-40B4-BE49-F238E27FC236}">
                <a16:creationId xmlns:a16="http://schemas.microsoft.com/office/drawing/2014/main" id="{5288A99F-C4F8-456E-87DA-D945CFE0218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2684075-EE63-48B0-B9BC-B93893E793FD}"/>
              </a:ext>
            </a:extLst>
          </p:cNvPr>
          <p:cNvSpPr>
            <a:spLocks noGrp="1"/>
          </p:cNvSpPr>
          <p:nvPr>
            <p:ph type="sldNum" sz="quarter" idx="12"/>
          </p:nvPr>
        </p:nvSpPr>
        <p:spPr/>
        <p:txBody>
          <a:bodyPr/>
          <a:lstStyle/>
          <a:p>
            <a:fld id="{0A2E1E8E-5B82-461A-99C1-7F139BAA6382}" type="slidenum">
              <a:rPr lang="en-AU" smtClean="0"/>
              <a:t>‹#›</a:t>
            </a:fld>
            <a:endParaRPr lang="en-AU"/>
          </a:p>
        </p:txBody>
      </p:sp>
    </p:spTree>
    <p:extLst>
      <p:ext uri="{BB962C8B-B14F-4D97-AF65-F5344CB8AC3E}">
        <p14:creationId xmlns:p14="http://schemas.microsoft.com/office/powerpoint/2010/main" val="1961121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55BDF-E5E2-459E-B12A-751FCA0588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11C5C20-E6C6-4EA3-94DA-38161FFA18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6715C1F-276C-47D5-9BCD-3ACCBE5088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04C741-07E4-4616-AB45-EEAD108F480C}"/>
              </a:ext>
            </a:extLst>
          </p:cNvPr>
          <p:cNvSpPr>
            <a:spLocks noGrp="1"/>
          </p:cNvSpPr>
          <p:nvPr>
            <p:ph type="dt" sz="half" idx="10"/>
          </p:nvPr>
        </p:nvSpPr>
        <p:spPr/>
        <p:txBody>
          <a:bodyPr/>
          <a:lstStyle/>
          <a:p>
            <a:fld id="{4852CAC6-7E04-4AFD-AFB7-201D7798FA49}" type="datetimeFigureOut">
              <a:rPr lang="en-AU" smtClean="0"/>
              <a:t>17/09/2020</a:t>
            </a:fld>
            <a:endParaRPr lang="en-AU"/>
          </a:p>
        </p:txBody>
      </p:sp>
      <p:sp>
        <p:nvSpPr>
          <p:cNvPr id="6" name="Footer Placeholder 5">
            <a:extLst>
              <a:ext uri="{FF2B5EF4-FFF2-40B4-BE49-F238E27FC236}">
                <a16:creationId xmlns:a16="http://schemas.microsoft.com/office/drawing/2014/main" id="{A031FB71-925C-4B11-BCCF-C4BF06F8E6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DEF7D76-DE49-4F15-ABF7-ABA5AC2C5509}"/>
              </a:ext>
            </a:extLst>
          </p:cNvPr>
          <p:cNvSpPr>
            <a:spLocks noGrp="1"/>
          </p:cNvSpPr>
          <p:nvPr>
            <p:ph type="sldNum" sz="quarter" idx="12"/>
          </p:nvPr>
        </p:nvSpPr>
        <p:spPr/>
        <p:txBody>
          <a:bodyPr/>
          <a:lstStyle/>
          <a:p>
            <a:fld id="{0A2E1E8E-5B82-461A-99C1-7F139BAA6382}" type="slidenum">
              <a:rPr lang="en-AU" smtClean="0"/>
              <a:t>‹#›</a:t>
            </a:fld>
            <a:endParaRPr lang="en-AU"/>
          </a:p>
        </p:txBody>
      </p:sp>
    </p:spTree>
    <p:extLst>
      <p:ext uri="{BB962C8B-B14F-4D97-AF65-F5344CB8AC3E}">
        <p14:creationId xmlns:p14="http://schemas.microsoft.com/office/powerpoint/2010/main" val="1438103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3F5B5-D93C-47DB-8DE4-0B48E5B0A3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20473EB6-3ECC-45CB-99D0-17B649BB0A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ABC0A78-B528-4DDC-B298-3C00B447DA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52CAC6-7E04-4AFD-AFB7-201D7798FA49}" type="datetimeFigureOut">
              <a:rPr lang="en-AU" smtClean="0"/>
              <a:t>17/09/2020</a:t>
            </a:fld>
            <a:endParaRPr lang="en-AU"/>
          </a:p>
        </p:txBody>
      </p:sp>
      <p:sp>
        <p:nvSpPr>
          <p:cNvPr id="5" name="Footer Placeholder 4">
            <a:extLst>
              <a:ext uri="{FF2B5EF4-FFF2-40B4-BE49-F238E27FC236}">
                <a16:creationId xmlns:a16="http://schemas.microsoft.com/office/drawing/2014/main" id="{64AA36EA-CEE7-4F7E-B5A3-81FD2827DE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DEA36A4-46DC-4788-BD57-3B1DD8A522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2E1E8E-5B82-461A-99C1-7F139BAA6382}" type="slidenum">
              <a:rPr lang="en-AU" smtClean="0"/>
              <a:t>‹#›</a:t>
            </a:fld>
            <a:endParaRPr lang="en-AU"/>
          </a:p>
        </p:txBody>
      </p:sp>
    </p:spTree>
    <p:extLst>
      <p:ext uri="{BB962C8B-B14F-4D97-AF65-F5344CB8AC3E}">
        <p14:creationId xmlns:p14="http://schemas.microsoft.com/office/powerpoint/2010/main" val="1340237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sarahsharp@molonglo.org.a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molonglo.org.au/" TargetMode="Externa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JP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4.JPG"/><Relationship Id="rId10" Type="http://schemas.microsoft.com/office/2007/relationships/diagramDrawing" Target="../diagrams/drawing1.xml"/><Relationship Id="rId4" Type="http://schemas.openxmlformats.org/officeDocument/2006/relationships/image" Target="../media/image3.JPG"/><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379AC113-620E-4C41-A8F9-F71085F8BF6C}"/>
              </a:ext>
            </a:extLst>
          </p:cNvPr>
          <p:cNvPicPr>
            <a:picLocks noChangeAspect="1" noChangeArrowheads="1"/>
          </p:cNvPicPr>
          <p:nvPr/>
        </p:nvPicPr>
        <p:blipFill rotWithShape="1">
          <a:blip r:embed="rId3" cstate="print"/>
          <a:srcRect l="20158" r="6509" b="1"/>
          <a:stretch/>
        </p:blipFill>
        <p:spPr bwMode="auto">
          <a:xfrm>
            <a:off x="-3047" y="10"/>
            <a:ext cx="12191999" cy="6857990"/>
          </a:xfrm>
          <a:prstGeom prst="rect">
            <a:avLst/>
          </a:prstGeom>
          <a:noFill/>
        </p:spPr>
      </p:pic>
      <p:sp>
        <p:nvSpPr>
          <p:cNvPr id="38" name="Rectangle 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C87A86-5095-42B4-8A39-153D28205F9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AU" sz="5200" dirty="0">
                <a:solidFill>
                  <a:srgbClr val="FFFFFF"/>
                </a:solidFill>
              </a:rPr>
              <a:t>Vegwatch Monitoring Program</a:t>
            </a:r>
          </a:p>
        </p:txBody>
      </p:sp>
      <p:sp>
        <p:nvSpPr>
          <p:cNvPr id="3" name="Subtitle 2">
            <a:extLst>
              <a:ext uri="{FF2B5EF4-FFF2-40B4-BE49-F238E27FC236}">
                <a16:creationId xmlns:a16="http://schemas.microsoft.com/office/drawing/2014/main" id="{9EDB96E6-4827-4F7A-BB09-81D58EAAC7E6}"/>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fontScale="77500" lnSpcReduction="20000"/>
          </a:bodyPr>
          <a:lstStyle/>
          <a:p>
            <a:r>
              <a:rPr lang="en-AU" sz="3600" dirty="0">
                <a:solidFill>
                  <a:srgbClr val="FFFFFF"/>
                </a:solidFill>
              </a:rPr>
              <a:t>Practice and findings 2011 to 2018</a:t>
            </a:r>
          </a:p>
          <a:p>
            <a:r>
              <a:rPr lang="en-AU" sz="2200" dirty="0">
                <a:solidFill>
                  <a:srgbClr val="FFFFFF"/>
                </a:solidFill>
              </a:rPr>
              <a:t>Report to the Molonglo Catchment Group</a:t>
            </a:r>
          </a:p>
          <a:p>
            <a:r>
              <a:rPr lang="en-AU" sz="2200" dirty="0">
                <a:solidFill>
                  <a:srgbClr val="FFFFFF"/>
                </a:solidFill>
              </a:rPr>
              <a:t>Supported by the ACT Environment NRM program and </a:t>
            </a:r>
            <a:br>
              <a:rPr lang="en-AU" sz="2200" dirty="0">
                <a:solidFill>
                  <a:srgbClr val="FFFFFF"/>
                </a:solidFill>
              </a:rPr>
            </a:br>
            <a:r>
              <a:rPr lang="en-AU" sz="2200" dirty="0">
                <a:solidFill>
                  <a:srgbClr val="FFFFFF"/>
                </a:solidFill>
              </a:rPr>
              <a:t>Capital Region Landkeepers</a:t>
            </a:r>
          </a:p>
        </p:txBody>
      </p:sp>
    </p:spTree>
    <p:extLst>
      <p:ext uri="{BB962C8B-B14F-4D97-AF65-F5344CB8AC3E}">
        <p14:creationId xmlns:p14="http://schemas.microsoft.com/office/powerpoint/2010/main" val="257497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EE66F-9121-49D8-8C04-962B07F8A6ED}"/>
              </a:ext>
            </a:extLst>
          </p:cNvPr>
          <p:cNvSpPr>
            <a:spLocks noGrp="1"/>
          </p:cNvSpPr>
          <p:nvPr>
            <p:ph type="title"/>
          </p:nvPr>
        </p:nvSpPr>
        <p:spPr>
          <a:xfrm>
            <a:off x="838200" y="365126"/>
            <a:ext cx="10515600" cy="1190406"/>
          </a:xfrm>
        </p:spPr>
        <p:txBody>
          <a:bodyPr>
            <a:normAutofit/>
          </a:bodyPr>
          <a:lstStyle/>
          <a:p>
            <a:pPr algn="ctr"/>
            <a:r>
              <a:rPr lang="en-AU" sz="3200" b="1" dirty="0">
                <a:solidFill>
                  <a:schemeClr val="accent2">
                    <a:lumMod val="75000"/>
                  </a:schemeClr>
                </a:solidFill>
              </a:rPr>
              <a:t>Indices that provided the most useful information about change in condition</a:t>
            </a:r>
          </a:p>
        </p:txBody>
      </p:sp>
      <p:pic>
        <p:nvPicPr>
          <p:cNvPr id="4" name="Picture 3">
            <a:extLst>
              <a:ext uri="{FF2B5EF4-FFF2-40B4-BE49-F238E27FC236}">
                <a16:creationId xmlns:a16="http://schemas.microsoft.com/office/drawing/2014/main" id="{B001E64C-D785-49A7-A59F-5C839CBA320B}"/>
              </a:ext>
            </a:extLst>
          </p:cNvPr>
          <p:cNvPicPr>
            <a:picLocks noChangeAspect="1"/>
          </p:cNvPicPr>
          <p:nvPr/>
        </p:nvPicPr>
        <p:blipFill>
          <a:blip r:embed="rId3"/>
          <a:stretch>
            <a:fillRect/>
          </a:stretch>
        </p:blipFill>
        <p:spPr>
          <a:xfrm>
            <a:off x="2259173" y="1451120"/>
            <a:ext cx="7457992" cy="5279366"/>
          </a:xfrm>
          <a:prstGeom prst="rect">
            <a:avLst/>
          </a:prstGeom>
        </p:spPr>
      </p:pic>
      <p:sp>
        <p:nvSpPr>
          <p:cNvPr id="3" name="TextBox 2">
            <a:extLst>
              <a:ext uri="{FF2B5EF4-FFF2-40B4-BE49-F238E27FC236}">
                <a16:creationId xmlns:a16="http://schemas.microsoft.com/office/drawing/2014/main" id="{6B8E7FE3-F980-4986-8F3A-E8A2E7B62C5D}"/>
              </a:ext>
            </a:extLst>
          </p:cNvPr>
          <p:cNvSpPr txBox="1"/>
          <p:nvPr/>
        </p:nvSpPr>
        <p:spPr>
          <a:xfrm>
            <a:off x="6823494" y="1498385"/>
            <a:ext cx="1876246" cy="923330"/>
          </a:xfrm>
          <a:prstGeom prst="rect">
            <a:avLst/>
          </a:prstGeom>
          <a:noFill/>
        </p:spPr>
        <p:txBody>
          <a:bodyPr wrap="square" rtlCol="0">
            <a:spAutoFit/>
          </a:bodyPr>
          <a:lstStyle/>
          <a:p>
            <a:endParaRPr lang="en-AU" dirty="0"/>
          </a:p>
          <a:p>
            <a:endParaRPr lang="en-AU" dirty="0"/>
          </a:p>
          <a:p>
            <a:r>
              <a:rPr lang="en-AU" dirty="0"/>
              <a:t>Native cover</a:t>
            </a:r>
          </a:p>
        </p:txBody>
      </p:sp>
      <p:sp>
        <p:nvSpPr>
          <p:cNvPr id="6" name="TextBox 5">
            <a:extLst>
              <a:ext uri="{FF2B5EF4-FFF2-40B4-BE49-F238E27FC236}">
                <a16:creationId xmlns:a16="http://schemas.microsoft.com/office/drawing/2014/main" id="{F3774691-298D-4432-BAAD-063150D40495}"/>
              </a:ext>
            </a:extLst>
          </p:cNvPr>
          <p:cNvSpPr txBox="1"/>
          <p:nvPr/>
        </p:nvSpPr>
        <p:spPr>
          <a:xfrm>
            <a:off x="7673196" y="4280894"/>
            <a:ext cx="1026544" cy="646331"/>
          </a:xfrm>
          <a:prstGeom prst="rect">
            <a:avLst/>
          </a:prstGeom>
          <a:noFill/>
        </p:spPr>
        <p:txBody>
          <a:bodyPr wrap="square" rtlCol="0">
            <a:spAutoFit/>
          </a:bodyPr>
          <a:lstStyle/>
          <a:p>
            <a:r>
              <a:rPr lang="en-AU" dirty="0"/>
              <a:t>Native richness</a:t>
            </a:r>
          </a:p>
        </p:txBody>
      </p:sp>
      <p:sp>
        <p:nvSpPr>
          <p:cNvPr id="8" name="TextBox 7">
            <a:extLst>
              <a:ext uri="{FF2B5EF4-FFF2-40B4-BE49-F238E27FC236}">
                <a16:creationId xmlns:a16="http://schemas.microsoft.com/office/drawing/2014/main" id="{E4D9EDEF-3AD4-4DDC-800D-87FD7046AAC1}"/>
              </a:ext>
            </a:extLst>
          </p:cNvPr>
          <p:cNvSpPr txBox="1"/>
          <p:nvPr/>
        </p:nvSpPr>
        <p:spPr>
          <a:xfrm>
            <a:off x="3165894" y="2782669"/>
            <a:ext cx="1728446" cy="646331"/>
          </a:xfrm>
          <a:prstGeom prst="rect">
            <a:avLst/>
          </a:prstGeom>
          <a:noFill/>
        </p:spPr>
        <p:txBody>
          <a:bodyPr wrap="square" rtlCol="0">
            <a:spAutoFit/>
          </a:bodyPr>
          <a:lstStyle/>
          <a:p>
            <a:r>
              <a:rPr lang="en-AU" dirty="0"/>
              <a:t>Introduced species richness</a:t>
            </a:r>
          </a:p>
        </p:txBody>
      </p:sp>
      <p:sp>
        <p:nvSpPr>
          <p:cNvPr id="10" name="TextBox 9">
            <a:extLst>
              <a:ext uri="{FF2B5EF4-FFF2-40B4-BE49-F238E27FC236}">
                <a16:creationId xmlns:a16="http://schemas.microsoft.com/office/drawing/2014/main" id="{21F9170A-9709-44F8-A22E-FFE8B6B097D3}"/>
              </a:ext>
            </a:extLst>
          </p:cNvPr>
          <p:cNvSpPr txBox="1"/>
          <p:nvPr/>
        </p:nvSpPr>
        <p:spPr>
          <a:xfrm>
            <a:off x="3597215" y="4419394"/>
            <a:ext cx="1984076" cy="369332"/>
          </a:xfrm>
          <a:prstGeom prst="rect">
            <a:avLst/>
          </a:prstGeom>
          <a:noFill/>
        </p:spPr>
        <p:txBody>
          <a:bodyPr wrap="square" rtlCol="0">
            <a:spAutoFit/>
          </a:bodyPr>
          <a:lstStyle/>
          <a:p>
            <a:r>
              <a:rPr lang="en-AU" dirty="0"/>
              <a:t>Introduced species </a:t>
            </a:r>
          </a:p>
        </p:txBody>
      </p:sp>
      <p:sp>
        <p:nvSpPr>
          <p:cNvPr id="11" name="Oval 10">
            <a:extLst>
              <a:ext uri="{FF2B5EF4-FFF2-40B4-BE49-F238E27FC236}">
                <a16:creationId xmlns:a16="http://schemas.microsoft.com/office/drawing/2014/main" id="{3FFA1492-52B6-44AE-8AE9-8A754CE1E897}"/>
              </a:ext>
            </a:extLst>
          </p:cNvPr>
          <p:cNvSpPr/>
          <p:nvPr/>
        </p:nvSpPr>
        <p:spPr>
          <a:xfrm>
            <a:off x="5835769" y="1802921"/>
            <a:ext cx="931653" cy="733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EA70F295-AA35-44F3-BCC6-C7008790C042}"/>
              </a:ext>
            </a:extLst>
          </p:cNvPr>
          <p:cNvSpPr/>
          <p:nvPr/>
        </p:nvSpPr>
        <p:spPr>
          <a:xfrm>
            <a:off x="7207369" y="3686149"/>
            <a:ext cx="931653" cy="733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6E33F233-B2B7-4EBB-934C-A1CAC0B6DE98}"/>
              </a:ext>
            </a:extLst>
          </p:cNvPr>
          <p:cNvSpPr/>
          <p:nvPr/>
        </p:nvSpPr>
        <p:spPr>
          <a:xfrm>
            <a:off x="4243045" y="3840802"/>
            <a:ext cx="931653" cy="733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753E6452-0810-4B35-9FF7-25C6C0E52120}"/>
              </a:ext>
            </a:extLst>
          </p:cNvPr>
          <p:cNvSpPr/>
          <p:nvPr/>
        </p:nvSpPr>
        <p:spPr>
          <a:xfrm>
            <a:off x="4030117" y="3259500"/>
            <a:ext cx="931653" cy="733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71195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FD6A88-D2FB-42B6-80AE-6E23A6D84312}"/>
              </a:ext>
            </a:extLst>
          </p:cNvPr>
          <p:cNvSpPr txBox="1"/>
          <p:nvPr/>
        </p:nvSpPr>
        <p:spPr>
          <a:xfrm>
            <a:off x="1302588" y="407312"/>
            <a:ext cx="9063487" cy="646331"/>
          </a:xfrm>
          <a:prstGeom prst="rect">
            <a:avLst/>
          </a:prstGeom>
          <a:noFill/>
        </p:spPr>
        <p:txBody>
          <a:bodyPr wrap="square">
            <a:spAutoFit/>
          </a:bodyPr>
          <a:lstStyle/>
          <a:p>
            <a:r>
              <a:rPr lang="en-AU" sz="3600" b="1" dirty="0">
                <a:solidFill>
                  <a:schemeClr val="accent2">
                    <a:lumMod val="50000"/>
                  </a:schemeClr>
                </a:solidFill>
                <a:latin typeface="+mj-lt"/>
              </a:rPr>
              <a:t>2. Change in condition of the plots, 2011 to 2018</a:t>
            </a:r>
            <a:endParaRPr lang="en-AU" sz="3600" dirty="0">
              <a:solidFill>
                <a:schemeClr val="accent2">
                  <a:lumMod val="50000"/>
                </a:schemeClr>
              </a:solidFill>
              <a:latin typeface="+mj-lt"/>
            </a:endParaRPr>
          </a:p>
        </p:txBody>
      </p:sp>
      <p:pic>
        <p:nvPicPr>
          <p:cNvPr id="5" name="Picture 4">
            <a:extLst>
              <a:ext uri="{FF2B5EF4-FFF2-40B4-BE49-F238E27FC236}">
                <a16:creationId xmlns:a16="http://schemas.microsoft.com/office/drawing/2014/main" id="{590DD980-F036-440F-9EF5-C96E65E750F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02589" y="1130061"/>
            <a:ext cx="8436634" cy="5598544"/>
          </a:xfrm>
          <a:prstGeom prst="rect">
            <a:avLst/>
          </a:prstGeom>
          <a:noFill/>
          <a:ln>
            <a:noFill/>
          </a:ln>
        </p:spPr>
      </p:pic>
      <p:cxnSp>
        <p:nvCxnSpPr>
          <p:cNvPr id="7" name="Straight Connector 6">
            <a:extLst>
              <a:ext uri="{FF2B5EF4-FFF2-40B4-BE49-F238E27FC236}">
                <a16:creationId xmlns:a16="http://schemas.microsoft.com/office/drawing/2014/main" id="{4450DC34-AA9B-462C-B331-548FD9350562}"/>
              </a:ext>
            </a:extLst>
          </p:cNvPr>
          <p:cNvCxnSpPr>
            <a:cxnSpLocks/>
          </p:cNvCxnSpPr>
          <p:nvPr/>
        </p:nvCxnSpPr>
        <p:spPr>
          <a:xfrm>
            <a:off x="3374653" y="1506150"/>
            <a:ext cx="0" cy="49377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1DE2D5D-D61E-47E7-9F52-E161095CACC1}"/>
              </a:ext>
            </a:extLst>
          </p:cNvPr>
          <p:cNvCxnSpPr>
            <a:cxnSpLocks/>
          </p:cNvCxnSpPr>
          <p:nvPr/>
        </p:nvCxnSpPr>
        <p:spPr>
          <a:xfrm>
            <a:off x="7380569" y="1506150"/>
            <a:ext cx="0" cy="49377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286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8F0539-B8E4-4CC5-8C5E-91F6494E1E1E}"/>
              </a:ext>
            </a:extLst>
          </p:cNvPr>
          <p:cNvPicPr>
            <a:picLocks noChangeAspect="1"/>
          </p:cNvPicPr>
          <p:nvPr/>
        </p:nvPicPr>
        <p:blipFill>
          <a:blip r:embed="rId3"/>
          <a:stretch>
            <a:fillRect/>
          </a:stretch>
        </p:blipFill>
        <p:spPr>
          <a:xfrm>
            <a:off x="1021090" y="1404515"/>
            <a:ext cx="10638193" cy="2401114"/>
          </a:xfrm>
          <a:prstGeom prst="rect">
            <a:avLst/>
          </a:prstGeom>
        </p:spPr>
      </p:pic>
      <p:graphicFrame>
        <p:nvGraphicFramePr>
          <p:cNvPr id="5" name="Table 4">
            <a:extLst>
              <a:ext uri="{FF2B5EF4-FFF2-40B4-BE49-F238E27FC236}">
                <a16:creationId xmlns:a16="http://schemas.microsoft.com/office/drawing/2014/main" id="{84E79B6E-5537-4EF7-9156-3DB17269FEAD}"/>
              </a:ext>
            </a:extLst>
          </p:cNvPr>
          <p:cNvGraphicFramePr>
            <a:graphicFrameLocks noGrp="1"/>
          </p:cNvGraphicFramePr>
          <p:nvPr>
            <p:extLst>
              <p:ext uri="{D42A27DB-BD31-4B8C-83A1-F6EECF244321}">
                <p14:modId xmlns:p14="http://schemas.microsoft.com/office/powerpoint/2010/main" val="4281896107"/>
              </p:ext>
            </p:extLst>
          </p:nvPr>
        </p:nvGraphicFramePr>
        <p:xfrm>
          <a:off x="926828" y="3564489"/>
          <a:ext cx="9792000" cy="2862834"/>
        </p:xfrm>
        <a:graphic>
          <a:graphicData uri="http://schemas.openxmlformats.org/drawingml/2006/table">
            <a:tbl>
              <a:tblPr firstRow="1" bandRow="1">
                <a:tableStyleId>{5C22544A-7EE6-4342-B048-85BDC9FD1C3A}</a:tableStyleId>
              </a:tblPr>
              <a:tblGrid>
                <a:gridCol w="3361616">
                  <a:extLst>
                    <a:ext uri="{9D8B030D-6E8A-4147-A177-3AD203B41FA5}">
                      <a16:colId xmlns:a16="http://schemas.microsoft.com/office/drawing/2014/main" val="1433512444"/>
                    </a:ext>
                  </a:extLst>
                </a:gridCol>
                <a:gridCol w="3151043">
                  <a:extLst>
                    <a:ext uri="{9D8B030D-6E8A-4147-A177-3AD203B41FA5}">
                      <a16:colId xmlns:a16="http://schemas.microsoft.com/office/drawing/2014/main" val="108273503"/>
                    </a:ext>
                  </a:extLst>
                </a:gridCol>
                <a:gridCol w="3279341">
                  <a:extLst>
                    <a:ext uri="{9D8B030D-6E8A-4147-A177-3AD203B41FA5}">
                      <a16:colId xmlns:a16="http://schemas.microsoft.com/office/drawing/2014/main" val="1952386148"/>
                    </a:ext>
                  </a:extLst>
                </a:gridCol>
              </a:tblGrid>
              <a:tr h="370840">
                <a:tc>
                  <a:txBody>
                    <a:bodyPr/>
                    <a:lstStyle/>
                    <a:p>
                      <a:pPr>
                        <a:lnSpc>
                          <a:spcPct val="107000"/>
                        </a:lnSpc>
                        <a:spcAft>
                          <a:spcPts val="800"/>
                        </a:spcAft>
                      </a:pPr>
                      <a:r>
                        <a:rPr lang="en-AU" sz="2000" dirty="0">
                          <a:effectLst/>
                        </a:rPr>
                        <a:t>Management</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000" dirty="0">
                          <a:effectLst/>
                        </a:rPr>
                        <a:t>Improving</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000">
                          <a:effectLst/>
                        </a:rPr>
                        <a:t>Stable or variable</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4604273"/>
                  </a:ext>
                </a:extLst>
              </a:tr>
              <a:tr h="370840">
                <a:tc>
                  <a:txBody>
                    <a:bodyPr/>
                    <a:lstStyle/>
                    <a:p>
                      <a:pPr>
                        <a:lnSpc>
                          <a:spcPct val="107000"/>
                        </a:lnSpc>
                        <a:spcAft>
                          <a:spcPts val="800"/>
                        </a:spcAft>
                      </a:pPr>
                      <a:r>
                        <a:rPr lang="en-AU" sz="2000">
                          <a:effectLst/>
                        </a:rPr>
                        <a:t>Burnt plots</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000" dirty="0">
                          <a:effectLst/>
                        </a:rPr>
                        <a:t>3 + 2?</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000" dirty="0">
                          <a:effectLst/>
                        </a:rPr>
                        <a:t>2 + 5?</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7533596"/>
                  </a:ext>
                </a:extLst>
              </a:tr>
              <a:tr h="370840">
                <a:tc>
                  <a:txBody>
                    <a:bodyPr/>
                    <a:lstStyle/>
                    <a:p>
                      <a:pPr>
                        <a:lnSpc>
                          <a:spcPct val="107000"/>
                        </a:lnSpc>
                        <a:spcAft>
                          <a:spcPts val="800"/>
                        </a:spcAft>
                      </a:pPr>
                      <a:r>
                        <a:rPr lang="en-AU" sz="2000">
                          <a:effectLst/>
                        </a:rPr>
                        <a:t>Woody weed control</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AU" sz="20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000" dirty="0">
                          <a:effectLst/>
                        </a:rPr>
                        <a:t>2</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9184377"/>
                  </a:ext>
                </a:extLst>
              </a:tr>
              <a:tr h="370840">
                <a:tc>
                  <a:txBody>
                    <a:bodyPr/>
                    <a:lstStyle/>
                    <a:p>
                      <a:pPr>
                        <a:lnSpc>
                          <a:spcPct val="107000"/>
                        </a:lnSpc>
                        <a:spcAft>
                          <a:spcPts val="800"/>
                        </a:spcAft>
                      </a:pPr>
                      <a:r>
                        <a:rPr lang="en-AU" sz="2000">
                          <a:effectLst/>
                        </a:rPr>
                        <a:t>Herbaceous weed control</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000">
                          <a:effectLst/>
                        </a:rPr>
                        <a:t>1</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000" dirty="0">
                          <a:effectLst/>
                        </a:rPr>
                        <a:t>2</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3940642"/>
                  </a:ext>
                </a:extLst>
              </a:tr>
              <a:tr h="370840">
                <a:tc>
                  <a:txBody>
                    <a:bodyPr/>
                    <a:lstStyle/>
                    <a:p>
                      <a:pPr>
                        <a:lnSpc>
                          <a:spcPct val="107000"/>
                        </a:lnSpc>
                        <a:spcAft>
                          <a:spcPts val="800"/>
                        </a:spcAft>
                      </a:pPr>
                      <a:r>
                        <a:rPr lang="en-AU" sz="2000">
                          <a:effectLst/>
                        </a:rPr>
                        <a:t>Revegetation: herbaceous species</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AU" sz="20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000" dirty="0">
                          <a:effectLst/>
                        </a:rPr>
                        <a:t>2</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3757406"/>
                  </a:ext>
                </a:extLst>
              </a:tr>
              <a:tr h="370840">
                <a:tc>
                  <a:txBody>
                    <a:bodyPr/>
                    <a:lstStyle/>
                    <a:p>
                      <a:pPr>
                        <a:lnSpc>
                          <a:spcPct val="107000"/>
                        </a:lnSpc>
                        <a:spcAft>
                          <a:spcPts val="800"/>
                        </a:spcAft>
                      </a:pPr>
                      <a:r>
                        <a:rPr lang="en-AU" sz="2000">
                          <a:effectLst/>
                        </a:rPr>
                        <a:t>Revegetation: woody species</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AU" sz="200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000" dirty="0">
                          <a:effectLst/>
                        </a:rPr>
                        <a:t>3</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3251210"/>
                  </a:ext>
                </a:extLst>
              </a:tr>
              <a:tr h="370840">
                <a:tc>
                  <a:txBody>
                    <a:bodyPr/>
                    <a:lstStyle/>
                    <a:p>
                      <a:pPr>
                        <a:lnSpc>
                          <a:spcPct val="107000"/>
                        </a:lnSpc>
                        <a:spcAft>
                          <a:spcPts val="800"/>
                        </a:spcAft>
                      </a:pPr>
                      <a:r>
                        <a:rPr lang="en-AU" sz="2000" dirty="0">
                          <a:effectLst/>
                        </a:rPr>
                        <a:t>No management</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000">
                          <a:effectLst/>
                        </a:rPr>
                        <a:t>4 + 4?</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2000" dirty="0">
                          <a:effectLst/>
                        </a:rPr>
                        <a:t> </a:t>
                      </a:r>
                      <a:endParaRPr lang="en-A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4153663"/>
                  </a:ext>
                </a:extLst>
              </a:tr>
            </a:tbl>
          </a:graphicData>
        </a:graphic>
      </p:graphicFrame>
    </p:spTree>
    <p:extLst>
      <p:ext uri="{BB962C8B-B14F-4D97-AF65-F5344CB8AC3E}">
        <p14:creationId xmlns:p14="http://schemas.microsoft.com/office/powerpoint/2010/main" val="386707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6739E-1037-4D3E-A29D-8A26DD534B99}"/>
              </a:ext>
            </a:extLst>
          </p:cNvPr>
          <p:cNvSpPr>
            <a:spLocks noGrp="1"/>
          </p:cNvSpPr>
          <p:nvPr>
            <p:ph type="title"/>
          </p:nvPr>
        </p:nvSpPr>
        <p:spPr>
          <a:xfrm>
            <a:off x="4965430" y="81281"/>
            <a:ext cx="6586491" cy="1351280"/>
          </a:xfrm>
        </p:spPr>
        <p:txBody>
          <a:bodyPr>
            <a:noAutofit/>
          </a:bodyPr>
          <a:lstStyle/>
          <a:p>
            <a:r>
              <a:rPr lang="en-AU" sz="3600" b="1" dirty="0">
                <a:solidFill>
                  <a:schemeClr val="accent2">
                    <a:lumMod val="50000"/>
                  </a:schemeClr>
                </a:solidFill>
              </a:rPr>
              <a:t>3. What value was the monitoring to the participants?</a:t>
            </a:r>
          </a:p>
        </p:txBody>
      </p:sp>
      <p:sp>
        <p:nvSpPr>
          <p:cNvPr id="15" name="Content Placeholder 2">
            <a:extLst>
              <a:ext uri="{FF2B5EF4-FFF2-40B4-BE49-F238E27FC236}">
                <a16:creationId xmlns:a16="http://schemas.microsoft.com/office/drawing/2014/main" id="{E321AAD6-C9D4-4829-AC22-6D7023167676}"/>
              </a:ext>
            </a:extLst>
          </p:cNvPr>
          <p:cNvSpPr>
            <a:spLocks noGrp="1"/>
          </p:cNvSpPr>
          <p:nvPr>
            <p:ph idx="1"/>
          </p:nvPr>
        </p:nvSpPr>
        <p:spPr>
          <a:xfrm>
            <a:off x="4761780" y="1310641"/>
            <a:ext cx="7196539" cy="5466080"/>
          </a:xfrm>
        </p:spPr>
        <p:txBody>
          <a:bodyPr>
            <a:normAutofit/>
          </a:bodyPr>
          <a:lstStyle/>
          <a:p>
            <a:r>
              <a:rPr lang="en-AU" sz="2400" dirty="0"/>
              <a:t>12 plots have been monitored five or more times</a:t>
            </a:r>
          </a:p>
          <a:p>
            <a:r>
              <a:rPr lang="en-AU" sz="2400" dirty="0"/>
              <a:t>4 were only monitored once and then ceased</a:t>
            </a:r>
          </a:p>
          <a:p>
            <a:r>
              <a:rPr lang="en-AU" sz="2400" dirty="0"/>
              <a:t>12 plots were only included from 2017</a:t>
            </a:r>
          </a:p>
          <a:p>
            <a:pPr marL="0" indent="0">
              <a:buNone/>
            </a:pPr>
            <a:endParaRPr lang="en-AU" sz="2400" dirty="0"/>
          </a:p>
          <a:p>
            <a:pPr marL="0" indent="0">
              <a:buNone/>
            </a:pPr>
            <a:r>
              <a:rPr lang="en-AU" sz="2400" dirty="0"/>
              <a:t>Those with good expertise in group or where expertise was provided were more likely to find it valuable. </a:t>
            </a:r>
          </a:p>
          <a:p>
            <a:pPr marL="0" indent="0">
              <a:buNone/>
            </a:pPr>
            <a:r>
              <a:rPr lang="en-AU" sz="2400" dirty="0"/>
              <a:t>Training and on-going support was vital to maintain interest and ensure data were collected consistently. </a:t>
            </a:r>
          </a:p>
          <a:p>
            <a:endParaRPr lang="en-AU" sz="2400" dirty="0"/>
          </a:p>
          <a:p>
            <a:endParaRPr lang="en-AU" sz="1100" dirty="0"/>
          </a:p>
        </p:txBody>
      </p:sp>
      <p:pic>
        <p:nvPicPr>
          <p:cNvPr id="7" name="Picture 6" descr="A couple of people that are standing in the grass&#10;&#10;Description automatically generated">
            <a:extLst>
              <a:ext uri="{FF2B5EF4-FFF2-40B4-BE49-F238E27FC236}">
                <a16:creationId xmlns:a16="http://schemas.microsoft.com/office/drawing/2014/main" id="{BBD18021-3C2D-4290-A141-4FD9E5453100}"/>
              </a:ext>
            </a:extLst>
          </p:cNvPr>
          <p:cNvPicPr>
            <a:picLocks noChangeAspect="1"/>
          </p:cNvPicPr>
          <p:nvPr/>
        </p:nvPicPr>
        <p:blipFill rotWithShape="1">
          <a:blip r:embed="rId3">
            <a:extLst>
              <a:ext uri="{28A0092B-C50C-407E-A947-70E740481C1C}">
                <a14:useLocalDpi xmlns:a14="http://schemas.microsoft.com/office/drawing/2010/main" val="0"/>
              </a:ext>
            </a:extLst>
          </a:blip>
          <a:srcRect l="37222" r="12251" b="-2"/>
          <a:stretch/>
        </p:blipFill>
        <p:spPr>
          <a:xfrm>
            <a:off x="87979" y="345426"/>
            <a:ext cx="4087206" cy="6046724"/>
          </a:xfrm>
          <a:prstGeom prst="rect">
            <a:avLst/>
          </a:prstGeom>
          <a:effectLst/>
        </p:spPr>
      </p:pic>
    </p:spTree>
    <p:extLst>
      <p:ext uri="{BB962C8B-B14F-4D97-AF65-F5344CB8AC3E}">
        <p14:creationId xmlns:p14="http://schemas.microsoft.com/office/powerpoint/2010/main" val="278704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C81DF-29BA-4140-8B44-C3AB36C77780}"/>
              </a:ext>
            </a:extLst>
          </p:cNvPr>
          <p:cNvSpPr>
            <a:spLocks noGrp="1"/>
          </p:cNvSpPr>
          <p:nvPr>
            <p:ph type="title"/>
          </p:nvPr>
        </p:nvSpPr>
        <p:spPr>
          <a:xfrm>
            <a:off x="838200" y="365125"/>
            <a:ext cx="10515600" cy="1232447"/>
          </a:xfrm>
        </p:spPr>
        <p:txBody>
          <a:bodyPr>
            <a:normAutofit/>
          </a:bodyPr>
          <a:lstStyle/>
          <a:p>
            <a:pPr algn="ctr"/>
            <a:r>
              <a:rPr lang="en-AU" sz="3600" b="1" dirty="0">
                <a:solidFill>
                  <a:schemeClr val="accent2">
                    <a:lumMod val="50000"/>
                  </a:schemeClr>
                </a:solidFill>
              </a:rPr>
              <a:t>4. The future of Vegwatch</a:t>
            </a:r>
            <a:br>
              <a:rPr lang="en-AU" sz="2800" dirty="0"/>
            </a:br>
            <a:endParaRPr lang="en-AU" sz="3200" b="1" dirty="0">
              <a:solidFill>
                <a:schemeClr val="accent2">
                  <a:lumMod val="75000"/>
                </a:schemeClr>
              </a:solidFill>
            </a:endParaRPr>
          </a:p>
        </p:txBody>
      </p:sp>
      <p:sp>
        <p:nvSpPr>
          <p:cNvPr id="3" name="Content Placeholder 2">
            <a:extLst>
              <a:ext uri="{FF2B5EF4-FFF2-40B4-BE49-F238E27FC236}">
                <a16:creationId xmlns:a16="http://schemas.microsoft.com/office/drawing/2014/main" id="{FD5030A5-A858-402D-AD4D-5751BDD336DA}"/>
              </a:ext>
            </a:extLst>
          </p:cNvPr>
          <p:cNvSpPr>
            <a:spLocks noGrp="1"/>
          </p:cNvSpPr>
          <p:nvPr>
            <p:ph idx="1"/>
          </p:nvPr>
        </p:nvSpPr>
        <p:spPr>
          <a:xfrm>
            <a:off x="838200" y="1566775"/>
            <a:ext cx="10002520" cy="4926100"/>
          </a:xfrm>
        </p:spPr>
        <p:txBody>
          <a:bodyPr>
            <a:normAutofit lnSpcReduction="10000"/>
          </a:bodyPr>
          <a:lstStyle/>
          <a:p>
            <a:pPr marL="0" indent="0">
              <a:buNone/>
            </a:pPr>
            <a:r>
              <a:rPr lang="en-AU" sz="2400" b="1" dirty="0"/>
              <a:t>1. Changes to methodology</a:t>
            </a:r>
          </a:p>
          <a:p>
            <a:pPr marL="0" indent="0">
              <a:buNone/>
            </a:pPr>
            <a:r>
              <a:rPr lang="en-AU" sz="2400" dirty="0">
                <a:latin typeface="Calibri" panose="020F0502020204030204" pitchFamily="34" charset="0"/>
                <a:cs typeface="Times New Roman" panose="02020603050405020304" pitchFamily="18" charset="0"/>
              </a:rPr>
              <a:t>Simplified</a:t>
            </a:r>
          </a:p>
          <a:p>
            <a:pPr marL="0" indent="0">
              <a:buNone/>
            </a:pPr>
            <a:r>
              <a:rPr lang="en-AU" sz="2400" dirty="0">
                <a:latin typeface="Calibri" panose="020F0502020204030204" pitchFamily="34" charset="0"/>
                <a:cs typeface="Times New Roman" panose="02020603050405020304" pitchFamily="18" charset="0"/>
              </a:rPr>
              <a:t>Maintain consistency</a:t>
            </a:r>
          </a:p>
          <a:p>
            <a:pPr marL="0" indent="0">
              <a:buNone/>
            </a:pPr>
            <a:r>
              <a:rPr lang="en-AU" sz="2400" dirty="0">
                <a:latin typeface="Calibri" panose="020F0502020204030204" pitchFamily="34" charset="0"/>
                <a:cs typeface="Times New Roman" panose="02020603050405020304" pitchFamily="18" charset="0"/>
              </a:rPr>
              <a:t>More information collated on management applied</a:t>
            </a:r>
          </a:p>
          <a:p>
            <a:pPr marL="0" indent="0">
              <a:buNone/>
            </a:pPr>
            <a:r>
              <a:rPr lang="en-AU" sz="2400" dirty="0">
                <a:latin typeface="Calibri" panose="020F0502020204030204" pitchFamily="34" charset="0"/>
                <a:cs typeface="Times New Roman" panose="02020603050405020304" pitchFamily="18" charset="0"/>
              </a:rPr>
              <a:t>Information on disturbance to be provided to land managers</a:t>
            </a:r>
          </a:p>
          <a:p>
            <a:pPr marL="0" indent="0">
              <a:buNone/>
            </a:pPr>
            <a:endParaRPr lang="en-AU" sz="2400" dirty="0">
              <a:latin typeface="Calibri" panose="020F0502020204030204" pitchFamily="34" charset="0"/>
              <a:cs typeface="Times New Roman" panose="02020603050405020304" pitchFamily="18" charset="0"/>
            </a:endParaRPr>
          </a:p>
          <a:p>
            <a:pPr marL="0" indent="0">
              <a:buNone/>
            </a:pPr>
            <a:r>
              <a:rPr lang="en-AU" sz="2400" b="1" dirty="0">
                <a:latin typeface="Calibri" panose="020F0502020204030204" pitchFamily="34" charset="0"/>
                <a:cs typeface="Times New Roman" panose="02020603050405020304" pitchFamily="18" charset="0"/>
              </a:rPr>
              <a:t>2. Implementation and continuity</a:t>
            </a:r>
          </a:p>
          <a:p>
            <a:pPr marL="0" indent="0">
              <a:buNone/>
            </a:pPr>
            <a:r>
              <a:rPr lang="en-AU" sz="2400" dirty="0">
                <a:latin typeface="Calibri" panose="020F0502020204030204" pitchFamily="34" charset="0"/>
                <a:cs typeface="Times New Roman" panose="02020603050405020304" pitchFamily="18" charset="0"/>
              </a:rPr>
              <a:t>Link with other programs: sharing data and resources</a:t>
            </a:r>
          </a:p>
          <a:p>
            <a:pPr marL="0" indent="0">
              <a:buNone/>
            </a:pPr>
            <a:r>
              <a:rPr lang="en-AU" sz="2400" dirty="0">
                <a:latin typeface="Calibri" panose="020F0502020204030204" pitchFamily="34" charset="0"/>
                <a:cs typeface="Times New Roman" panose="02020603050405020304" pitchFamily="18" charset="0"/>
              </a:rPr>
              <a:t>Feedback of information for reporting </a:t>
            </a:r>
            <a:r>
              <a:rPr lang="en-AU" sz="2400" dirty="0" err="1">
                <a:latin typeface="Calibri" panose="020F0502020204030204" pitchFamily="34" charset="0"/>
                <a:cs typeface="Times New Roman" panose="02020603050405020304" pitchFamily="18" charset="0"/>
              </a:rPr>
              <a:t>eg</a:t>
            </a:r>
            <a:r>
              <a:rPr lang="en-AU" sz="2400" dirty="0">
                <a:latin typeface="Calibri" panose="020F0502020204030204" pitchFamily="34" charset="0"/>
                <a:cs typeface="Times New Roman" panose="02020603050405020304" pitchFamily="18" charset="0"/>
              </a:rPr>
              <a:t> State of Environment</a:t>
            </a:r>
          </a:p>
          <a:p>
            <a:pPr marL="0" indent="0">
              <a:buNone/>
            </a:pPr>
            <a:r>
              <a:rPr lang="en-AU" sz="2400" dirty="0">
                <a:latin typeface="Calibri" panose="020F0502020204030204" pitchFamily="34" charset="0"/>
                <a:cs typeface="Times New Roman" panose="02020603050405020304" pitchFamily="18" charset="0"/>
              </a:rPr>
              <a:t>Funding: consistent project management is vital</a:t>
            </a:r>
          </a:p>
          <a:p>
            <a:pPr marL="0" indent="0">
              <a:buNone/>
            </a:pPr>
            <a:r>
              <a:rPr lang="en-AU" sz="2400" dirty="0">
                <a:latin typeface="Calibri" panose="020F0502020204030204" pitchFamily="34" charset="0"/>
                <a:cs typeface="Times New Roman" panose="02020603050405020304" pitchFamily="18" charset="0"/>
              </a:rPr>
              <a:t>Training and updating training</a:t>
            </a:r>
          </a:p>
          <a:p>
            <a:pPr marL="0" indent="0">
              <a:buNone/>
            </a:pPr>
            <a:endParaRPr lang="en-AU" sz="2000" dirty="0">
              <a:latin typeface="Calibri" panose="020F0502020204030204" pitchFamily="34" charset="0"/>
              <a:cs typeface="Times New Roman" panose="02020603050405020304" pitchFamily="18" charset="0"/>
            </a:endParaRPr>
          </a:p>
          <a:p>
            <a:pPr marL="0" indent="0">
              <a:buNone/>
            </a:pPr>
            <a:endParaRPr lang="en-AU" sz="2000" dirty="0">
              <a:latin typeface="Calibri" panose="020F0502020204030204" pitchFamily="34" charset="0"/>
              <a:cs typeface="Times New Roman" panose="02020603050405020304" pitchFamily="18" charset="0"/>
            </a:endParaRPr>
          </a:p>
          <a:p>
            <a:pPr marL="0" indent="0">
              <a:buNone/>
            </a:pPr>
            <a:endParaRPr lang="en-AU" sz="20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8383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6F02-B0A3-445A-9778-E58C5B4823B2}"/>
              </a:ext>
            </a:extLst>
          </p:cNvPr>
          <p:cNvSpPr>
            <a:spLocks noGrp="1"/>
          </p:cNvSpPr>
          <p:nvPr>
            <p:ph type="title"/>
          </p:nvPr>
        </p:nvSpPr>
        <p:spPr/>
        <p:txBody>
          <a:bodyPr/>
          <a:lstStyle/>
          <a:p>
            <a:r>
              <a:rPr lang="en-AU" b="1" dirty="0">
                <a:solidFill>
                  <a:schemeClr val="accent2">
                    <a:lumMod val="50000"/>
                  </a:schemeClr>
                </a:solidFill>
              </a:rPr>
              <a:t>Contacts and more information</a:t>
            </a:r>
          </a:p>
        </p:txBody>
      </p:sp>
      <p:sp>
        <p:nvSpPr>
          <p:cNvPr id="3" name="Content Placeholder 2">
            <a:extLst>
              <a:ext uri="{FF2B5EF4-FFF2-40B4-BE49-F238E27FC236}">
                <a16:creationId xmlns:a16="http://schemas.microsoft.com/office/drawing/2014/main" id="{0C5CAD43-2FAD-4FA0-831B-63E5022A169B}"/>
              </a:ext>
            </a:extLst>
          </p:cNvPr>
          <p:cNvSpPr>
            <a:spLocks noGrp="1"/>
          </p:cNvSpPr>
          <p:nvPr>
            <p:ph idx="1"/>
          </p:nvPr>
        </p:nvSpPr>
        <p:spPr>
          <a:xfrm>
            <a:off x="838200" y="1466491"/>
            <a:ext cx="10515600" cy="4710472"/>
          </a:xfrm>
        </p:spPr>
        <p:txBody>
          <a:bodyPr>
            <a:normAutofit fontScale="92500" lnSpcReduction="10000"/>
          </a:bodyPr>
          <a:lstStyle/>
          <a:p>
            <a:pPr marL="0" indent="0">
              <a:buNone/>
            </a:pPr>
            <a:r>
              <a:rPr lang="en-AU" sz="2600" dirty="0"/>
              <a:t>Citation: Sharp S., Vegwatch Monitoring Program: practice and findings 2011 to 2018. Molonglo Catchment Group, Canberra</a:t>
            </a:r>
          </a:p>
          <a:p>
            <a:pPr marL="0" indent="0">
              <a:buNone/>
            </a:pPr>
            <a:r>
              <a:rPr lang="en-AU" sz="2600" dirty="0"/>
              <a:t>For more information on the Vegwatch program: </a:t>
            </a:r>
            <a:r>
              <a:rPr lang="en-AU" sz="2600" dirty="0">
                <a:hlinkClick r:id="rId3"/>
              </a:rPr>
              <a:t>sarahsharp@molonglo.org.au</a:t>
            </a:r>
            <a:endParaRPr lang="en-AU" sz="2600" dirty="0"/>
          </a:p>
          <a:p>
            <a:pPr marL="0" indent="0">
              <a:buNone/>
            </a:pPr>
            <a:r>
              <a:rPr lang="en-AU" sz="2600" dirty="0"/>
              <a:t>For copies of the report: </a:t>
            </a:r>
            <a:r>
              <a:rPr lang="en-AU" sz="2600" dirty="0">
                <a:hlinkClick r:id="rId4"/>
              </a:rPr>
              <a:t>https://molonglo.org.au</a:t>
            </a:r>
            <a:r>
              <a:rPr lang="en-AU" sz="2600" dirty="0"/>
              <a:t>  (Molonglo Conservation Group)</a:t>
            </a:r>
          </a:p>
          <a:p>
            <a:pPr marL="0" indent="0">
              <a:buNone/>
            </a:pPr>
            <a:endParaRPr lang="en-AU" dirty="0"/>
          </a:p>
          <a:p>
            <a:pPr marL="0" indent="0">
              <a:buNone/>
            </a:pPr>
            <a:endParaRPr lang="en-AU" sz="2000" dirty="0"/>
          </a:p>
          <a:p>
            <a:pPr marL="0" indent="0">
              <a:buNone/>
            </a:pPr>
            <a:r>
              <a:rPr lang="en-AU" sz="2000" dirty="0"/>
              <a:t>Acknowledgements: </a:t>
            </a:r>
          </a:p>
          <a:p>
            <a:pPr marL="0" indent="0">
              <a:buNone/>
            </a:pPr>
            <a:r>
              <a:rPr lang="en-AU" sz="2000" dirty="0"/>
              <a:t>Many thanks to the volunteers who have undertaken the monitoring and waited patiently for feedback on the results. </a:t>
            </a:r>
          </a:p>
          <a:p>
            <a:pPr marL="0" indent="0">
              <a:buNone/>
            </a:pPr>
            <a:r>
              <a:rPr lang="en-AU" sz="2000" dirty="0"/>
              <a:t>Fellow ecologists and statisticians have provided invaluable advice in development of the program and in the preparation of the review of the program. </a:t>
            </a:r>
          </a:p>
          <a:p>
            <a:pPr marL="0" indent="0">
              <a:buNone/>
            </a:pPr>
            <a:r>
              <a:rPr lang="en-AU" sz="2000" dirty="0"/>
              <a:t>Three grants from ACT Government and one from the Capital Region Landkeepers have supported elements of the program implementation. </a:t>
            </a:r>
          </a:p>
        </p:txBody>
      </p:sp>
    </p:spTree>
    <p:extLst>
      <p:ext uri="{BB962C8B-B14F-4D97-AF65-F5344CB8AC3E}">
        <p14:creationId xmlns:p14="http://schemas.microsoft.com/office/powerpoint/2010/main" val="3411822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53A5E-7257-4B82-9A69-92D18BA5ED4B}"/>
              </a:ext>
            </a:extLst>
          </p:cNvPr>
          <p:cNvSpPr>
            <a:spLocks noGrp="1"/>
          </p:cNvSpPr>
          <p:nvPr>
            <p:ph type="title"/>
          </p:nvPr>
        </p:nvSpPr>
        <p:spPr>
          <a:xfrm>
            <a:off x="801098" y="261257"/>
            <a:ext cx="5712824" cy="1300121"/>
          </a:xfrm>
        </p:spPr>
        <p:txBody>
          <a:bodyPr>
            <a:normAutofit/>
          </a:bodyPr>
          <a:lstStyle/>
          <a:p>
            <a:r>
              <a:rPr lang="en-AU" b="1" dirty="0">
                <a:solidFill>
                  <a:schemeClr val="accent2">
                    <a:lumMod val="50000"/>
                  </a:schemeClr>
                </a:solidFill>
              </a:rPr>
              <a:t>The role of monitoring</a:t>
            </a:r>
          </a:p>
        </p:txBody>
      </p:sp>
      <p:sp>
        <p:nvSpPr>
          <p:cNvPr id="3" name="Content Placeholder 2">
            <a:extLst>
              <a:ext uri="{FF2B5EF4-FFF2-40B4-BE49-F238E27FC236}">
                <a16:creationId xmlns:a16="http://schemas.microsoft.com/office/drawing/2014/main" id="{A112CD5B-A9AC-4CA3-A2A5-3533201B7B67}"/>
              </a:ext>
            </a:extLst>
          </p:cNvPr>
          <p:cNvSpPr>
            <a:spLocks noGrp="1"/>
          </p:cNvSpPr>
          <p:nvPr>
            <p:ph idx="1"/>
          </p:nvPr>
        </p:nvSpPr>
        <p:spPr>
          <a:xfrm>
            <a:off x="172584" y="1613046"/>
            <a:ext cx="5161198" cy="3650201"/>
          </a:xfrm>
        </p:spPr>
        <p:txBody>
          <a:bodyPr anchor="t">
            <a:normAutofit/>
          </a:bodyPr>
          <a:lstStyle/>
          <a:p>
            <a:r>
              <a:rPr lang="en-AU" sz="2200" dirty="0">
                <a:effectLst/>
                <a:latin typeface="Calibri" panose="020F0502020204030204" pitchFamily="34" charset="0"/>
                <a:ea typeface="Calibri" panose="020F0502020204030204" pitchFamily="34" charset="0"/>
                <a:cs typeface="Times New Roman" panose="02020603050405020304" pitchFamily="18" charset="0"/>
              </a:rPr>
              <a:t>Implementation of adaptive management. </a:t>
            </a:r>
          </a:p>
          <a:p>
            <a:r>
              <a:rPr lang="en-AU" sz="2200" dirty="0">
                <a:effectLst/>
                <a:latin typeface="Calibri" panose="020F0502020204030204" pitchFamily="34" charset="0"/>
                <a:ea typeface="Calibri" panose="020F0502020204030204" pitchFamily="34" charset="0"/>
                <a:cs typeface="Times New Roman" panose="02020603050405020304" pitchFamily="18" charset="0"/>
              </a:rPr>
              <a:t>Monitoring measures changes over time of condition. </a:t>
            </a:r>
            <a:endParaRPr lang="en-AU" sz="2200" dirty="0">
              <a:effectLst/>
              <a:latin typeface="&amp;quot"/>
              <a:ea typeface="Calibri" panose="020F0502020204030204" pitchFamily="34" charset="0"/>
              <a:cs typeface="Times New Roman" panose="02020603050405020304" pitchFamily="18" charset="0"/>
            </a:endParaRPr>
          </a:p>
          <a:p>
            <a:r>
              <a:rPr lang="en-AU" sz="2200" dirty="0">
                <a:effectLst/>
                <a:latin typeface="Calibri" panose="020F0502020204030204" pitchFamily="34" charset="0"/>
                <a:ea typeface="Calibri" panose="020F0502020204030204" pitchFamily="34" charset="0"/>
                <a:cs typeface="Times New Roman" panose="02020603050405020304" pitchFamily="18" charset="0"/>
              </a:rPr>
              <a:t>Linked with research to justify remedial actions. </a:t>
            </a:r>
          </a:p>
          <a:p>
            <a:r>
              <a:rPr lang="en-AU" sz="2200" dirty="0">
                <a:effectLst/>
                <a:latin typeface="Calibri" panose="020F0502020204030204" pitchFamily="34" charset="0"/>
                <a:ea typeface="Calibri" panose="020F0502020204030204" pitchFamily="34" charset="0"/>
                <a:cs typeface="Times New Roman" panose="02020603050405020304" pitchFamily="18" charset="0"/>
              </a:rPr>
              <a:t>Citizen science programs are integral. </a:t>
            </a:r>
          </a:p>
          <a:p>
            <a:endParaRPr lang="en-AU" sz="1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5" name="Oval 91">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giraffe standing next to a tree&#10;&#10;Description automatically generated">
            <a:extLst>
              <a:ext uri="{FF2B5EF4-FFF2-40B4-BE49-F238E27FC236}">
                <a16:creationId xmlns:a16="http://schemas.microsoft.com/office/drawing/2014/main" id="{EF661BE3-F092-43AF-854F-B005EDD149B9}"/>
              </a:ext>
            </a:extLst>
          </p:cNvPr>
          <p:cNvPicPr>
            <a:picLocks noChangeAspect="1"/>
          </p:cNvPicPr>
          <p:nvPr/>
        </p:nvPicPr>
        <p:blipFill rotWithShape="1">
          <a:blip r:embed="rId3">
            <a:extLst>
              <a:ext uri="{28A0092B-C50C-407E-A947-70E740481C1C}">
                <a14:useLocalDpi xmlns:a14="http://schemas.microsoft.com/office/drawing/2010/main" val="0"/>
              </a:ext>
            </a:extLst>
          </a:blip>
          <a:srcRect l="19166" r="5831" b="-4"/>
          <a:stretch/>
        </p:blipFill>
        <p:spPr>
          <a:xfrm>
            <a:off x="4979751" y="2650637"/>
            <a:ext cx="3826509" cy="3826509"/>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22" name="Picture 21" descr="A tree in a forest&#10;&#10;Description automatically generated">
            <a:extLst>
              <a:ext uri="{FF2B5EF4-FFF2-40B4-BE49-F238E27FC236}">
                <a16:creationId xmlns:a16="http://schemas.microsoft.com/office/drawing/2014/main" id="{63CBB21A-3374-4AA5-9CF3-35CC596BC027}"/>
              </a:ext>
            </a:extLst>
          </p:cNvPr>
          <p:cNvPicPr>
            <a:picLocks noChangeAspect="1"/>
          </p:cNvPicPr>
          <p:nvPr/>
        </p:nvPicPr>
        <p:blipFill rotWithShape="1">
          <a:blip r:embed="rId4">
            <a:extLst>
              <a:ext uri="{28A0092B-C50C-407E-A947-70E740481C1C}">
                <a14:useLocalDpi xmlns:a14="http://schemas.microsoft.com/office/drawing/2010/main" val="0"/>
              </a:ext>
            </a:extLst>
          </a:blip>
          <a:srcRect l="5744" r="7474" b="4"/>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96" name="Freeform: Shape 95">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tree in a forest&#10;&#10;Description automatically generated">
            <a:extLst>
              <a:ext uri="{FF2B5EF4-FFF2-40B4-BE49-F238E27FC236}">
                <a16:creationId xmlns:a16="http://schemas.microsoft.com/office/drawing/2014/main" id="{97B95B14-4B71-4B11-B124-331229471961}"/>
              </a:ext>
            </a:extLst>
          </p:cNvPr>
          <p:cNvPicPr>
            <a:picLocks noChangeAspect="1"/>
          </p:cNvPicPr>
          <p:nvPr/>
        </p:nvPicPr>
        <p:blipFill rotWithShape="1">
          <a:blip r:embed="rId5">
            <a:extLst>
              <a:ext uri="{28A0092B-C50C-407E-A947-70E740481C1C}">
                <a14:useLocalDpi xmlns:a14="http://schemas.microsoft.com/office/drawing/2010/main" val="0"/>
              </a:ext>
            </a:extLst>
          </a:blip>
          <a:srcRect l="4123" r="7397" b="-4"/>
          <a:stretch/>
        </p:blipFill>
        <p:spPr>
          <a:xfrm>
            <a:off x="8903003" y="386850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graphicFrame>
        <p:nvGraphicFramePr>
          <p:cNvPr id="10" name="Diagram 9">
            <a:extLst>
              <a:ext uri="{FF2B5EF4-FFF2-40B4-BE49-F238E27FC236}">
                <a16:creationId xmlns:a16="http://schemas.microsoft.com/office/drawing/2014/main" id="{502A7501-F093-49E6-AD6E-D62B897723A2}"/>
              </a:ext>
            </a:extLst>
          </p:cNvPr>
          <p:cNvGraphicFramePr/>
          <p:nvPr>
            <p:extLst>
              <p:ext uri="{D42A27DB-BD31-4B8C-83A1-F6EECF244321}">
                <p14:modId xmlns:p14="http://schemas.microsoft.com/office/powerpoint/2010/main" val="1025852177"/>
              </p:ext>
            </p:extLst>
          </p:nvPr>
        </p:nvGraphicFramePr>
        <p:xfrm>
          <a:off x="379563" y="4251252"/>
          <a:ext cx="4041164" cy="23454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24708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9F66-14ED-48CA-900D-EC0781CCA817}"/>
              </a:ext>
            </a:extLst>
          </p:cNvPr>
          <p:cNvSpPr>
            <a:spLocks noGrp="1"/>
          </p:cNvSpPr>
          <p:nvPr>
            <p:ph type="title"/>
          </p:nvPr>
        </p:nvSpPr>
        <p:spPr>
          <a:xfrm>
            <a:off x="839788" y="388190"/>
            <a:ext cx="6952932" cy="1276708"/>
          </a:xfrm>
        </p:spPr>
        <p:txBody>
          <a:bodyPr>
            <a:noAutofit/>
          </a:bodyPr>
          <a:lstStyle/>
          <a:p>
            <a:r>
              <a:rPr lang="en-AU" sz="4400" b="1" dirty="0">
                <a:solidFill>
                  <a:schemeClr val="accent2">
                    <a:lumMod val="50000"/>
                  </a:schemeClr>
                </a:solidFill>
              </a:rPr>
              <a:t>The Vegwatch monitoring program</a:t>
            </a:r>
            <a:endParaRPr lang="en-AU" sz="4400" dirty="0">
              <a:solidFill>
                <a:schemeClr val="accent2">
                  <a:lumMod val="50000"/>
                </a:schemeClr>
              </a:solidFill>
            </a:endParaRPr>
          </a:p>
        </p:txBody>
      </p:sp>
      <p:sp>
        <p:nvSpPr>
          <p:cNvPr id="4" name="Text Placeholder 3">
            <a:extLst>
              <a:ext uri="{FF2B5EF4-FFF2-40B4-BE49-F238E27FC236}">
                <a16:creationId xmlns:a16="http://schemas.microsoft.com/office/drawing/2014/main" id="{967DD7F4-E207-44C0-9948-CB542627A211}"/>
              </a:ext>
            </a:extLst>
          </p:cNvPr>
          <p:cNvSpPr>
            <a:spLocks noGrp="1"/>
          </p:cNvSpPr>
          <p:nvPr>
            <p:ph type="body" sz="half" idx="2"/>
          </p:nvPr>
        </p:nvSpPr>
        <p:spPr>
          <a:xfrm>
            <a:off x="388189" y="1751161"/>
            <a:ext cx="5055079" cy="4502989"/>
          </a:xfrm>
        </p:spPr>
        <p:txBody>
          <a:bodyPr>
            <a:noAutofit/>
          </a:bodyPr>
          <a:lstStyle/>
          <a:p>
            <a:pPr marL="342900" indent="-342900">
              <a:buFont typeface="Arial" panose="020B0604020202020204" pitchFamily="34" charset="0"/>
              <a:buChar char="•"/>
            </a:pPr>
            <a:r>
              <a:rPr lang="en-AU" sz="2000" dirty="0">
                <a:effectLst/>
                <a:latin typeface="&amp;quot"/>
                <a:ea typeface="Calibri" panose="020F0502020204030204" pitchFamily="34" charset="0"/>
                <a:cs typeface="Times New Roman" panose="02020603050405020304" pitchFamily="18" charset="0"/>
              </a:rPr>
              <a:t>A citizen science </a:t>
            </a:r>
            <a:r>
              <a:rPr lang="en-AU" sz="2000" dirty="0">
                <a:latin typeface="&amp;quot"/>
                <a:ea typeface="Calibri" panose="020F0502020204030204" pitchFamily="34" charset="0"/>
                <a:cs typeface="Times New Roman" panose="02020603050405020304" pitchFamily="18" charset="0"/>
              </a:rPr>
              <a:t>monitoring program to measure change in condition of vegetation and habitat. </a:t>
            </a:r>
          </a:p>
          <a:p>
            <a:r>
              <a:rPr lang="en-AU" sz="2000" dirty="0">
                <a:solidFill>
                  <a:schemeClr val="accent2"/>
                </a:solidFill>
                <a:effectLst/>
                <a:latin typeface="&amp;quot"/>
                <a:ea typeface="Calibri" panose="020F0502020204030204" pitchFamily="34" charset="0"/>
                <a:cs typeface="Times New Roman" panose="02020603050405020304" pitchFamily="18" charset="0"/>
              </a:rPr>
              <a:t>Is management achieving </a:t>
            </a:r>
            <a:r>
              <a:rPr lang="en-AU" sz="2000" dirty="0">
                <a:solidFill>
                  <a:schemeClr val="accent2"/>
                </a:solidFill>
                <a:latin typeface="&amp;quot"/>
                <a:ea typeface="Calibri" panose="020F0502020204030204" pitchFamily="34" charset="0"/>
                <a:cs typeface="Times New Roman" panose="02020603050405020304" pitchFamily="18" charset="0"/>
              </a:rPr>
              <a:t>desired outcomes in my site?</a:t>
            </a:r>
            <a:endParaRPr lang="en-AU" sz="2000" dirty="0">
              <a:solidFill>
                <a:schemeClr val="accent2"/>
              </a:solidFill>
              <a:effectLst/>
              <a:latin typeface="&amp;quo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AU" sz="2000" dirty="0">
                <a:latin typeface="Calibri" panose="020F0502020204030204" pitchFamily="34" charset="0"/>
                <a:ea typeface="Calibri" panose="020F0502020204030204" pitchFamily="34" charset="0"/>
                <a:cs typeface="Times New Roman" panose="02020603050405020304" pitchFamily="18" charset="0"/>
              </a:rPr>
              <a:t>Link in with other programs to provide data for more complex analyses. </a:t>
            </a:r>
          </a:p>
          <a:p>
            <a:r>
              <a:rPr lang="en-AU" sz="20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Is management achieving desired outcomes across the landscape? </a:t>
            </a:r>
          </a:p>
          <a:p>
            <a:endParaRPr lang="en-AU" sz="20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close up of a tree&#10;&#10;Description automatically generated">
            <a:extLst>
              <a:ext uri="{FF2B5EF4-FFF2-40B4-BE49-F238E27FC236}">
                <a16:creationId xmlns:a16="http://schemas.microsoft.com/office/drawing/2014/main" id="{77B1835C-5406-430C-99D8-122513CE0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8871" y="3349978"/>
            <a:ext cx="3161514" cy="2371136"/>
          </a:xfrm>
          <a:prstGeom prst="rect">
            <a:avLst/>
          </a:prstGeom>
        </p:spPr>
      </p:pic>
      <p:pic>
        <p:nvPicPr>
          <p:cNvPr id="8" name="Picture 7" descr="A picture containing outdoor, grass, kite, field&#10;&#10;Description automatically generated">
            <a:extLst>
              <a:ext uri="{FF2B5EF4-FFF2-40B4-BE49-F238E27FC236}">
                <a16:creationId xmlns:a16="http://schemas.microsoft.com/office/drawing/2014/main" id="{A7332CCF-8D7D-4AD6-ACB4-224F8A6C2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1195" y="145103"/>
            <a:ext cx="3513751" cy="2635313"/>
          </a:xfrm>
          <a:prstGeom prst="rect">
            <a:avLst/>
          </a:prstGeom>
        </p:spPr>
      </p:pic>
      <p:pic>
        <p:nvPicPr>
          <p:cNvPr id="10" name="Picture 9" descr="A picture containing outdoor, snow, hydrant&#10;&#10;Description automatically generated">
            <a:extLst>
              <a:ext uri="{FF2B5EF4-FFF2-40B4-BE49-F238E27FC236}">
                <a16:creationId xmlns:a16="http://schemas.microsoft.com/office/drawing/2014/main" id="{0281BA06-C0F7-4FF6-8014-7F53EB1DF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740902" y="3373148"/>
            <a:ext cx="3161514" cy="2371136"/>
          </a:xfrm>
          <a:prstGeom prst="rect">
            <a:avLst/>
          </a:prstGeom>
        </p:spPr>
      </p:pic>
      <p:sp>
        <p:nvSpPr>
          <p:cNvPr id="11" name="TextBox 10">
            <a:extLst>
              <a:ext uri="{FF2B5EF4-FFF2-40B4-BE49-F238E27FC236}">
                <a16:creationId xmlns:a16="http://schemas.microsoft.com/office/drawing/2014/main" id="{9FE3C23A-46FF-44DE-94DE-5FCFE808FEBF}"/>
              </a:ext>
            </a:extLst>
          </p:cNvPr>
          <p:cNvSpPr txBox="1"/>
          <p:nvPr/>
        </p:nvSpPr>
        <p:spPr>
          <a:xfrm>
            <a:off x="10528615" y="917927"/>
            <a:ext cx="1404258" cy="646331"/>
          </a:xfrm>
          <a:prstGeom prst="rect">
            <a:avLst/>
          </a:prstGeom>
          <a:noFill/>
        </p:spPr>
        <p:txBody>
          <a:bodyPr wrap="square" rtlCol="0">
            <a:spAutoFit/>
          </a:bodyPr>
          <a:lstStyle/>
          <a:p>
            <a:r>
              <a:rPr lang="en-AU" dirty="0"/>
              <a:t>Wandiyali, pre-burn</a:t>
            </a:r>
          </a:p>
        </p:txBody>
      </p:sp>
      <p:sp>
        <p:nvSpPr>
          <p:cNvPr id="13" name="TextBox 12">
            <a:extLst>
              <a:ext uri="{FF2B5EF4-FFF2-40B4-BE49-F238E27FC236}">
                <a16:creationId xmlns:a16="http://schemas.microsoft.com/office/drawing/2014/main" id="{0BCEEF9A-7B1B-4640-B024-8D5D5C413247}"/>
              </a:ext>
            </a:extLst>
          </p:cNvPr>
          <p:cNvSpPr txBox="1"/>
          <p:nvPr/>
        </p:nvSpPr>
        <p:spPr>
          <a:xfrm>
            <a:off x="6211019" y="6254150"/>
            <a:ext cx="5592792" cy="369332"/>
          </a:xfrm>
          <a:prstGeom prst="rect">
            <a:avLst/>
          </a:prstGeom>
          <a:noFill/>
        </p:spPr>
        <p:txBody>
          <a:bodyPr wrap="square" rtlCol="0">
            <a:spAutoFit/>
          </a:bodyPr>
          <a:lstStyle/>
          <a:p>
            <a:r>
              <a:rPr lang="en-AU" dirty="0"/>
              <a:t>Post-burn, higher diversity than the adjacent unburnt plot</a:t>
            </a:r>
          </a:p>
        </p:txBody>
      </p:sp>
    </p:spTree>
    <p:extLst>
      <p:ext uri="{BB962C8B-B14F-4D97-AF65-F5344CB8AC3E}">
        <p14:creationId xmlns:p14="http://schemas.microsoft.com/office/powerpoint/2010/main" val="174978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6EB9E-EFE9-43D3-A776-243542826A7A}"/>
              </a:ext>
            </a:extLst>
          </p:cNvPr>
          <p:cNvSpPr>
            <a:spLocks noGrp="1"/>
          </p:cNvSpPr>
          <p:nvPr>
            <p:ph type="title"/>
          </p:nvPr>
        </p:nvSpPr>
        <p:spPr>
          <a:xfrm>
            <a:off x="838200" y="178677"/>
            <a:ext cx="10515600" cy="882027"/>
          </a:xfrm>
        </p:spPr>
        <p:txBody>
          <a:bodyPr>
            <a:normAutofit/>
          </a:bodyPr>
          <a:lstStyle/>
          <a:p>
            <a:pPr algn="ctr"/>
            <a:r>
              <a:rPr lang="en-AU" sz="3600" b="1" dirty="0">
                <a:solidFill>
                  <a:schemeClr val="accent2">
                    <a:lumMod val="75000"/>
                  </a:schemeClr>
                </a:solidFill>
              </a:rPr>
              <a:t>Vegwatch implementation 2011 to 2018</a:t>
            </a:r>
          </a:p>
        </p:txBody>
      </p:sp>
      <p:sp>
        <p:nvSpPr>
          <p:cNvPr id="3" name="Content Placeholder 2">
            <a:extLst>
              <a:ext uri="{FF2B5EF4-FFF2-40B4-BE49-F238E27FC236}">
                <a16:creationId xmlns:a16="http://schemas.microsoft.com/office/drawing/2014/main" id="{A8E4132F-752E-437B-A749-A1954F8CD7BC}"/>
              </a:ext>
            </a:extLst>
          </p:cNvPr>
          <p:cNvSpPr>
            <a:spLocks noGrp="1"/>
          </p:cNvSpPr>
          <p:nvPr>
            <p:ph idx="1"/>
          </p:nvPr>
        </p:nvSpPr>
        <p:spPr>
          <a:xfrm>
            <a:off x="546539" y="1928781"/>
            <a:ext cx="5570482" cy="2470771"/>
          </a:xfrm>
        </p:spPr>
        <p:txBody>
          <a:bodyPr>
            <a:normAutofit/>
          </a:bodyPr>
          <a:lstStyle/>
          <a:p>
            <a:pPr marL="0" indent="0">
              <a:buNone/>
            </a:pPr>
            <a:endParaRPr lang="en-AU" sz="2000" dirty="0"/>
          </a:p>
          <a:p>
            <a:r>
              <a:rPr lang="en-AU" sz="2400" dirty="0"/>
              <a:t>Data are collected in a plot and along transects. </a:t>
            </a:r>
          </a:p>
          <a:p>
            <a:r>
              <a:rPr lang="en-AU" sz="2400" dirty="0"/>
              <a:t>The data are used to calculate indices of condition. </a:t>
            </a:r>
          </a:p>
          <a:p>
            <a:pPr marL="0" indent="0">
              <a:buNone/>
            </a:pPr>
            <a:endParaRPr lang="en-AU" sz="2200" dirty="0"/>
          </a:p>
          <a:p>
            <a:endParaRPr lang="en-AU" dirty="0"/>
          </a:p>
        </p:txBody>
      </p:sp>
      <p:sp>
        <p:nvSpPr>
          <p:cNvPr id="4" name="Rectangle 3">
            <a:extLst>
              <a:ext uri="{FF2B5EF4-FFF2-40B4-BE49-F238E27FC236}">
                <a16:creationId xmlns:a16="http://schemas.microsoft.com/office/drawing/2014/main" id="{98FB90C1-B7EC-46D5-97B4-8A7E3AFD5E0D}"/>
              </a:ext>
            </a:extLst>
          </p:cNvPr>
          <p:cNvSpPr/>
          <p:nvPr/>
        </p:nvSpPr>
        <p:spPr>
          <a:xfrm>
            <a:off x="8164651" y="1452527"/>
            <a:ext cx="3520965" cy="16501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cxnSp>
        <p:nvCxnSpPr>
          <p:cNvPr id="6" name="Straight Connector 5">
            <a:extLst>
              <a:ext uri="{FF2B5EF4-FFF2-40B4-BE49-F238E27FC236}">
                <a16:creationId xmlns:a16="http://schemas.microsoft.com/office/drawing/2014/main" id="{2BF8A433-50BA-42A4-AE6C-F5050BF1BCD5}"/>
              </a:ext>
            </a:extLst>
          </p:cNvPr>
          <p:cNvCxnSpPr/>
          <p:nvPr/>
        </p:nvCxnSpPr>
        <p:spPr>
          <a:xfrm>
            <a:off x="9701048" y="1460938"/>
            <a:ext cx="0" cy="1650124"/>
          </a:xfrm>
          <a:prstGeom prst="line">
            <a:avLst/>
          </a:prstGeom>
        </p:spPr>
        <p:style>
          <a:lnRef idx="1">
            <a:schemeClr val="accent1"/>
          </a:lnRef>
          <a:fillRef idx="0">
            <a:schemeClr val="accent1"/>
          </a:fillRef>
          <a:effectRef idx="0">
            <a:schemeClr val="accent1"/>
          </a:effectRef>
          <a:fontRef idx="minor">
            <a:schemeClr val="tx1"/>
          </a:fontRef>
        </p:style>
      </p:cxnSp>
      <p:sp>
        <p:nvSpPr>
          <p:cNvPr id="7" name="Explosion: 8 Points 6">
            <a:extLst>
              <a:ext uri="{FF2B5EF4-FFF2-40B4-BE49-F238E27FC236}">
                <a16:creationId xmlns:a16="http://schemas.microsoft.com/office/drawing/2014/main" id="{D4381CC1-C66E-4EE2-B86E-550A40F036EA}"/>
              </a:ext>
            </a:extLst>
          </p:cNvPr>
          <p:cNvSpPr/>
          <p:nvPr/>
        </p:nvSpPr>
        <p:spPr>
          <a:xfrm>
            <a:off x="10131971" y="1755228"/>
            <a:ext cx="346833" cy="37837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Explosion: 8 Points 8">
            <a:extLst>
              <a:ext uri="{FF2B5EF4-FFF2-40B4-BE49-F238E27FC236}">
                <a16:creationId xmlns:a16="http://schemas.microsoft.com/office/drawing/2014/main" id="{41431FFE-3A10-48B2-A228-359E6B6FEAF0}"/>
              </a:ext>
            </a:extLst>
          </p:cNvPr>
          <p:cNvSpPr/>
          <p:nvPr/>
        </p:nvSpPr>
        <p:spPr>
          <a:xfrm>
            <a:off x="8933792" y="1881352"/>
            <a:ext cx="252248" cy="2522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Explosion: 8 Points 10">
            <a:extLst>
              <a:ext uri="{FF2B5EF4-FFF2-40B4-BE49-F238E27FC236}">
                <a16:creationId xmlns:a16="http://schemas.microsoft.com/office/drawing/2014/main" id="{E3B191B4-B3D5-422B-AFA3-1F124520255E}"/>
              </a:ext>
            </a:extLst>
          </p:cNvPr>
          <p:cNvSpPr/>
          <p:nvPr/>
        </p:nvSpPr>
        <p:spPr>
          <a:xfrm>
            <a:off x="10174014" y="2533835"/>
            <a:ext cx="252248" cy="2522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Explosion: 8 Points 12">
            <a:extLst>
              <a:ext uri="{FF2B5EF4-FFF2-40B4-BE49-F238E27FC236}">
                <a16:creationId xmlns:a16="http://schemas.microsoft.com/office/drawing/2014/main" id="{F38F9F7F-77F6-49D7-A843-E433B575CF4B}"/>
              </a:ext>
            </a:extLst>
          </p:cNvPr>
          <p:cNvSpPr/>
          <p:nvPr/>
        </p:nvSpPr>
        <p:spPr>
          <a:xfrm>
            <a:off x="8560675" y="1818290"/>
            <a:ext cx="252240" cy="31531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Explosion: 8 Points 13">
            <a:extLst>
              <a:ext uri="{FF2B5EF4-FFF2-40B4-BE49-F238E27FC236}">
                <a16:creationId xmlns:a16="http://schemas.microsoft.com/office/drawing/2014/main" id="{06B91737-B355-4E63-9B7C-E9543A59D213}"/>
              </a:ext>
            </a:extLst>
          </p:cNvPr>
          <p:cNvSpPr/>
          <p:nvPr/>
        </p:nvSpPr>
        <p:spPr>
          <a:xfrm>
            <a:off x="8271641" y="2533835"/>
            <a:ext cx="136635" cy="2522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Explosion: 8 Points 15">
            <a:extLst>
              <a:ext uri="{FF2B5EF4-FFF2-40B4-BE49-F238E27FC236}">
                <a16:creationId xmlns:a16="http://schemas.microsoft.com/office/drawing/2014/main" id="{F65E283C-0315-4E8F-83E3-3E131A46CA19}"/>
              </a:ext>
            </a:extLst>
          </p:cNvPr>
          <p:cNvSpPr/>
          <p:nvPr/>
        </p:nvSpPr>
        <p:spPr>
          <a:xfrm>
            <a:off x="9191296" y="2320159"/>
            <a:ext cx="252248" cy="2522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Explosion: 8 Points 17">
            <a:extLst>
              <a:ext uri="{FF2B5EF4-FFF2-40B4-BE49-F238E27FC236}">
                <a16:creationId xmlns:a16="http://schemas.microsoft.com/office/drawing/2014/main" id="{7BDC9DEF-A19D-45D2-B2D4-FE36B850FC88}"/>
              </a:ext>
            </a:extLst>
          </p:cNvPr>
          <p:cNvSpPr/>
          <p:nvPr/>
        </p:nvSpPr>
        <p:spPr>
          <a:xfrm>
            <a:off x="8424041" y="2686235"/>
            <a:ext cx="136635" cy="2522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Explosion: 8 Points 19">
            <a:extLst>
              <a:ext uri="{FF2B5EF4-FFF2-40B4-BE49-F238E27FC236}">
                <a16:creationId xmlns:a16="http://schemas.microsoft.com/office/drawing/2014/main" id="{F5100710-1A5A-4161-8A11-2523963758A0}"/>
              </a:ext>
            </a:extLst>
          </p:cNvPr>
          <p:cNvSpPr/>
          <p:nvPr/>
        </p:nvSpPr>
        <p:spPr>
          <a:xfrm>
            <a:off x="8576441" y="2639780"/>
            <a:ext cx="136635" cy="2522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9E29C93F-D8DC-4399-AE8F-31CED479145D}"/>
              </a:ext>
            </a:extLst>
          </p:cNvPr>
          <p:cNvSpPr txBox="1"/>
          <p:nvPr/>
        </p:nvSpPr>
        <p:spPr>
          <a:xfrm>
            <a:off x="9443543" y="1060704"/>
            <a:ext cx="688419" cy="369332"/>
          </a:xfrm>
          <a:prstGeom prst="rect">
            <a:avLst/>
          </a:prstGeom>
          <a:noFill/>
        </p:spPr>
        <p:txBody>
          <a:bodyPr wrap="square" rtlCol="0">
            <a:spAutoFit/>
          </a:bodyPr>
          <a:lstStyle/>
          <a:p>
            <a:r>
              <a:rPr lang="en-AU" dirty="0"/>
              <a:t>50 m</a:t>
            </a:r>
          </a:p>
        </p:txBody>
      </p:sp>
      <p:sp>
        <p:nvSpPr>
          <p:cNvPr id="23" name="TextBox 22">
            <a:extLst>
              <a:ext uri="{FF2B5EF4-FFF2-40B4-BE49-F238E27FC236}">
                <a16:creationId xmlns:a16="http://schemas.microsoft.com/office/drawing/2014/main" id="{86392445-71C5-4B7E-B439-EDDB2D8B3F5C}"/>
              </a:ext>
            </a:extLst>
          </p:cNvPr>
          <p:cNvSpPr txBox="1"/>
          <p:nvPr/>
        </p:nvSpPr>
        <p:spPr>
          <a:xfrm>
            <a:off x="7425566" y="1908257"/>
            <a:ext cx="688419" cy="369332"/>
          </a:xfrm>
          <a:prstGeom prst="rect">
            <a:avLst/>
          </a:prstGeom>
          <a:noFill/>
        </p:spPr>
        <p:txBody>
          <a:bodyPr wrap="square" rtlCol="0">
            <a:spAutoFit/>
          </a:bodyPr>
          <a:lstStyle/>
          <a:p>
            <a:r>
              <a:rPr lang="en-AU" dirty="0"/>
              <a:t>20 m</a:t>
            </a:r>
          </a:p>
        </p:txBody>
      </p:sp>
      <p:sp>
        <p:nvSpPr>
          <p:cNvPr id="24" name="TextBox 23">
            <a:extLst>
              <a:ext uri="{FF2B5EF4-FFF2-40B4-BE49-F238E27FC236}">
                <a16:creationId xmlns:a16="http://schemas.microsoft.com/office/drawing/2014/main" id="{580E8916-5BF4-4869-97CD-2B035F98D46B}"/>
              </a:ext>
            </a:extLst>
          </p:cNvPr>
          <p:cNvSpPr txBox="1"/>
          <p:nvPr/>
        </p:nvSpPr>
        <p:spPr>
          <a:xfrm>
            <a:off x="7168554" y="3531475"/>
            <a:ext cx="4760688" cy="3323987"/>
          </a:xfrm>
          <a:prstGeom prst="rect">
            <a:avLst/>
          </a:prstGeom>
          <a:noFill/>
        </p:spPr>
        <p:txBody>
          <a:bodyPr wrap="square" rtlCol="0">
            <a:spAutoFit/>
          </a:bodyPr>
          <a:lstStyle/>
          <a:p>
            <a:r>
              <a:rPr lang="en-AU" sz="2400" dirty="0"/>
              <a:t>Quantitative data collected:</a:t>
            </a:r>
          </a:p>
          <a:p>
            <a:pPr marL="342900" indent="-342900">
              <a:buFont typeface="+mj-lt"/>
              <a:buAutoNum type="arabicPeriod"/>
            </a:pPr>
            <a:r>
              <a:rPr lang="en-AU" sz="2400" dirty="0"/>
              <a:t>Species richness and abundance </a:t>
            </a:r>
          </a:p>
          <a:p>
            <a:pPr marL="342900" indent="-342900">
              <a:buFont typeface="+mj-lt"/>
              <a:buAutoNum type="arabicPeriod"/>
            </a:pPr>
            <a:r>
              <a:rPr lang="en-AU" sz="2400" dirty="0"/>
              <a:t>Species cover </a:t>
            </a:r>
          </a:p>
          <a:p>
            <a:pPr marL="342900" indent="-342900">
              <a:buFont typeface="+mj-lt"/>
              <a:buAutoNum type="arabicPeriod"/>
            </a:pPr>
            <a:r>
              <a:rPr lang="en-AU" sz="2400" dirty="0"/>
              <a:t>Structural diversity</a:t>
            </a:r>
          </a:p>
          <a:p>
            <a:pPr marL="342900" indent="-342900">
              <a:buFont typeface="+mj-lt"/>
              <a:buAutoNum type="arabicPeriod"/>
            </a:pPr>
            <a:r>
              <a:rPr lang="en-AU" sz="2400" dirty="0"/>
              <a:t>Habitat diversity</a:t>
            </a:r>
          </a:p>
          <a:p>
            <a:r>
              <a:rPr lang="en-AU" sz="2400" dirty="0"/>
              <a:t>+ Photomonitoring</a:t>
            </a:r>
          </a:p>
          <a:p>
            <a:r>
              <a:rPr lang="en-AU" sz="2400" dirty="0"/>
              <a:t>+ Observations of condition and management applied</a:t>
            </a:r>
          </a:p>
          <a:p>
            <a:endParaRPr lang="en-AU" dirty="0"/>
          </a:p>
        </p:txBody>
      </p:sp>
      <p:cxnSp>
        <p:nvCxnSpPr>
          <p:cNvPr id="8" name="Straight Connector 7">
            <a:extLst>
              <a:ext uri="{FF2B5EF4-FFF2-40B4-BE49-F238E27FC236}">
                <a16:creationId xmlns:a16="http://schemas.microsoft.com/office/drawing/2014/main" id="{C18F822E-45A7-4A0B-851A-BFC0B9895B33}"/>
              </a:ext>
            </a:extLst>
          </p:cNvPr>
          <p:cNvCxnSpPr/>
          <p:nvPr/>
        </p:nvCxnSpPr>
        <p:spPr>
          <a:xfrm>
            <a:off x="8164650" y="2938483"/>
            <a:ext cx="352096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69A87F2-E5D1-433C-8520-67CE6720DB3E}"/>
              </a:ext>
            </a:extLst>
          </p:cNvPr>
          <p:cNvSpPr txBox="1"/>
          <p:nvPr/>
        </p:nvSpPr>
        <p:spPr>
          <a:xfrm>
            <a:off x="7068217" y="2698002"/>
            <a:ext cx="1035259" cy="369332"/>
          </a:xfrm>
          <a:prstGeom prst="rect">
            <a:avLst/>
          </a:prstGeom>
          <a:noFill/>
        </p:spPr>
        <p:txBody>
          <a:bodyPr wrap="square" rtlCol="0">
            <a:spAutoFit/>
          </a:bodyPr>
          <a:lstStyle/>
          <a:p>
            <a:r>
              <a:rPr lang="en-AU" dirty="0"/>
              <a:t>Transect</a:t>
            </a:r>
          </a:p>
        </p:txBody>
      </p:sp>
      <p:sp>
        <p:nvSpPr>
          <p:cNvPr id="12" name="TextBox 11">
            <a:extLst>
              <a:ext uri="{FF2B5EF4-FFF2-40B4-BE49-F238E27FC236}">
                <a16:creationId xmlns:a16="http://schemas.microsoft.com/office/drawing/2014/main" id="{C19001BD-CADC-4982-9DD1-1A17CC6FE44B}"/>
              </a:ext>
            </a:extLst>
          </p:cNvPr>
          <p:cNvSpPr txBox="1"/>
          <p:nvPr/>
        </p:nvSpPr>
        <p:spPr>
          <a:xfrm>
            <a:off x="7599872" y="1060704"/>
            <a:ext cx="621833" cy="369332"/>
          </a:xfrm>
          <a:prstGeom prst="rect">
            <a:avLst/>
          </a:prstGeom>
          <a:noFill/>
        </p:spPr>
        <p:txBody>
          <a:bodyPr wrap="square" rtlCol="0">
            <a:spAutoFit/>
          </a:bodyPr>
          <a:lstStyle/>
          <a:p>
            <a:r>
              <a:rPr lang="en-AU" dirty="0"/>
              <a:t>Plot</a:t>
            </a:r>
          </a:p>
        </p:txBody>
      </p:sp>
    </p:spTree>
    <p:extLst>
      <p:ext uri="{BB962C8B-B14F-4D97-AF65-F5344CB8AC3E}">
        <p14:creationId xmlns:p14="http://schemas.microsoft.com/office/powerpoint/2010/main" val="2028494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FE93D-EA77-4E46-8CC1-4EBD35EEF08B}"/>
              </a:ext>
            </a:extLst>
          </p:cNvPr>
          <p:cNvSpPr>
            <a:spLocks noGrp="1"/>
          </p:cNvSpPr>
          <p:nvPr>
            <p:ph type="title"/>
          </p:nvPr>
        </p:nvSpPr>
        <p:spPr>
          <a:xfrm>
            <a:off x="839788" y="457200"/>
            <a:ext cx="5506583" cy="794657"/>
          </a:xfrm>
        </p:spPr>
        <p:txBody>
          <a:bodyPr>
            <a:normAutofit/>
          </a:bodyPr>
          <a:lstStyle/>
          <a:p>
            <a:r>
              <a:rPr lang="en-AU" sz="3600" b="1" dirty="0">
                <a:solidFill>
                  <a:schemeClr val="accent2">
                    <a:lumMod val="75000"/>
                  </a:schemeClr>
                </a:solidFill>
              </a:rPr>
              <a:t>Characteristics of the plots</a:t>
            </a:r>
            <a:endParaRPr lang="en-AU" sz="3600" dirty="0">
              <a:solidFill>
                <a:schemeClr val="accent2">
                  <a:lumMod val="75000"/>
                </a:schemeClr>
              </a:solidFill>
            </a:endParaRPr>
          </a:p>
        </p:txBody>
      </p:sp>
      <p:sp>
        <p:nvSpPr>
          <p:cNvPr id="4" name="Text Placeholder 3">
            <a:extLst>
              <a:ext uri="{FF2B5EF4-FFF2-40B4-BE49-F238E27FC236}">
                <a16:creationId xmlns:a16="http://schemas.microsoft.com/office/drawing/2014/main" id="{3346C251-A624-41EB-BCD0-8B0938AFE5C4}"/>
              </a:ext>
            </a:extLst>
          </p:cNvPr>
          <p:cNvSpPr>
            <a:spLocks noGrp="1"/>
          </p:cNvSpPr>
          <p:nvPr>
            <p:ph type="body" sz="half" idx="2"/>
          </p:nvPr>
        </p:nvSpPr>
        <p:spPr>
          <a:xfrm>
            <a:off x="640080" y="1458685"/>
            <a:ext cx="5389783" cy="3009797"/>
          </a:xfrm>
        </p:spPr>
        <p:txBody>
          <a:bodyPr>
            <a:normAutofit/>
          </a:bodyPr>
          <a:lstStyle/>
          <a:p>
            <a:r>
              <a:rPr lang="en-AU" sz="2400" dirty="0"/>
              <a:t>Since 2011, 33 plots have been established in 21 sites in the ACT region.</a:t>
            </a:r>
          </a:p>
          <a:p>
            <a:r>
              <a:rPr lang="en-AU" sz="2400" dirty="0"/>
              <a:t>15 groups have been involved.  </a:t>
            </a:r>
          </a:p>
          <a:p>
            <a:r>
              <a:rPr lang="en-AU" sz="2400" dirty="0"/>
              <a:t>Management applied includes burning, woody weed control, herbaceous weed control and revegetation. </a:t>
            </a:r>
          </a:p>
          <a:p>
            <a:r>
              <a:rPr lang="en-AU" sz="2400" dirty="0"/>
              <a:t>All but one are managed for conservation. </a:t>
            </a:r>
          </a:p>
          <a:p>
            <a:endParaRPr lang="en-AU" sz="2400" dirty="0"/>
          </a:p>
          <a:p>
            <a:endParaRPr lang="en-AU" dirty="0"/>
          </a:p>
        </p:txBody>
      </p:sp>
      <p:pic>
        <p:nvPicPr>
          <p:cNvPr id="6" name="Content Placeholder 5">
            <a:extLst>
              <a:ext uri="{FF2B5EF4-FFF2-40B4-BE49-F238E27FC236}">
                <a16:creationId xmlns:a16="http://schemas.microsoft.com/office/drawing/2014/main" id="{57CEB209-EA64-473B-A712-AB001EB2B8B7}"/>
              </a:ext>
            </a:extLst>
          </p:cNvPr>
          <p:cNvPicPr>
            <a:picLocks noGrp="1" noChangeAspect="1"/>
          </p:cNvPicPr>
          <p:nvPr>
            <p:ph idx="1"/>
          </p:nvPr>
        </p:nvPicPr>
        <p:blipFill rotWithShape="1">
          <a:blip r:embed="rId3"/>
          <a:srcRect l="4122"/>
          <a:stretch/>
        </p:blipFill>
        <p:spPr>
          <a:xfrm>
            <a:off x="6815513" y="89064"/>
            <a:ext cx="5017260" cy="7429335"/>
          </a:xfrm>
          <a:prstGeom prst="rect">
            <a:avLst/>
          </a:prstGeom>
          <a:effectLst/>
        </p:spPr>
      </p:pic>
    </p:spTree>
    <p:extLst>
      <p:ext uri="{BB962C8B-B14F-4D97-AF65-F5344CB8AC3E}">
        <p14:creationId xmlns:p14="http://schemas.microsoft.com/office/powerpoint/2010/main" val="3598832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6D10-DDF4-4DFC-96C2-FA01B6D6E19B}"/>
              </a:ext>
            </a:extLst>
          </p:cNvPr>
          <p:cNvSpPr>
            <a:spLocks noGrp="1"/>
          </p:cNvSpPr>
          <p:nvPr>
            <p:ph type="title"/>
          </p:nvPr>
        </p:nvSpPr>
        <p:spPr>
          <a:xfrm>
            <a:off x="838200" y="365126"/>
            <a:ext cx="10515600" cy="725738"/>
          </a:xfrm>
        </p:spPr>
        <p:txBody>
          <a:bodyPr>
            <a:normAutofit/>
          </a:bodyPr>
          <a:lstStyle/>
          <a:p>
            <a:pPr algn="ctr"/>
            <a:r>
              <a:rPr lang="en-AU" sz="3200" b="1" dirty="0">
                <a:solidFill>
                  <a:schemeClr val="accent2">
                    <a:lumMod val="75000"/>
                  </a:schemeClr>
                </a:solidFill>
                <a:ea typeface="Calibri" panose="020F0502020204030204" pitchFamily="34" charset="0"/>
                <a:cs typeface="Times New Roman" panose="02020603050405020304" pitchFamily="18" charset="0"/>
              </a:rPr>
              <a:t>Vegetation structure</a:t>
            </a:r>
            <a:endParaRPr lang="en-AU" sz="3200" b="1" dirty="0">
              <a:solidFill>
                <a:schemeClr val="accent2">
                  <a:lumMod val="75000"/>
                </a:schemeClr>
              </a:solidFill>
            </a:endParaRPr>
          </a:p>
        </p:txBody>
      </p:sp>
      <p:sp>
        <p:nvSpPr>
          <p:cNvPr id="3" name="Content Placeholder 2">
            <a:extLst>
              <a:ext uri="{FF2B5EF4-FFF2-40B4-BE49-F238E27FC236}">
                <a16:creationId xmlns:a16="http://schemas.microsoft.com/office/drawing/2014/main" id="{6200ABFE-7069-45DE-87CE-591FAF447C56}"/>
              </a:ext>
            </a:extLst>
          </p:cNvPr>
          <p:cNvSpPr>
            <a:spLocks noGrp="1"/>
          </p:cNvSpPr>
          <p:nvPr>
            <p:ph idx="1"/>
          </p:nvPr>
        </p:nvSpPr>
        <p:spPr>
          <a:xfrm>
            <a:off x="838200" y="1251284"/>
            <a:ext cx="10515600" cy="4925679"/>
          </a:xfrm>
        </p:spPr>
        <p:txBody>
          <a:bodyPr/>
          <a:lstStyle/>
          <a:p>
            <a:pPr marL="0" indent="0">
              <a:buNone/>
            </a:pPr>
            <a:endParaRPr lang="en-AU" dirty="0"/>
          </a:p>
          <a:p>
            <a:endParaRPr lang="en-AU" dirty="0"/>
          </a:p>
        </p:txBody>
      </p:sp>
      <p:graphicFrame>
        <p:nvGraphicFramePr>
          <p:cNvPr id="4" name="Table 3">
            <a:extLst>
              <a:ext uri="{FF2B5EF4-FFF2-40B4-BE49-F238E27FC236}">
                <a16:creationId xmlns:a16="http://schemas.microsoft.com/office/drawing/2014/main" id="{37F17036-8B8E-4047-A58D-36F8C7F27946}"/>
              </a:ext>
            </a:extLst>
          </p:cNvPr>
          <p:cNvGraphicFramePr>
            <a:graphicFrameLocks noGrp="1"/>
          </p:cNvGraphicFramePr>
          <p:nvPr>
            <p:extLst>
              <p:ext uri="{D42A27DB-BD31-4B8C-83A1-F6EECF244321}">
                <p14:modId xmlns:p14="http://schemas.microsoft.com/office/powerpoint/2010/main" val="460737464"/>
              </p:ext>
            </p:extLst>
          </p:nvPr>
        </p:nvGraphicFramePr>
        <p:xfrm>
          <a:off x="641684" y="1626971"/>
          <a:ext cx="10908631" cy="4549992"/>
        </p:xfrm>
        <a:graphic>
          <a:graphicData uri="http://schemas.openxmlformats.org/drawingml/2006/table">
            <a:tbl>
              <a:tblPr firstRow="1" firstCol="1" bandRow="1">
                <a:tableStyleId>{5C22544A-7EE6-4342-B048-85BDC9FD1C3A}</a:tableStyleId>
              </a:tblPr>
              <a:tblGrid>
                <a:gridCol w="7316765">
                  <a:extLst>
                    <a:ext uri="{9D8B030D-6E8A-4147-A177-3AD203B41FA5}">
                      <a16:colId xmlns:a16="http://schemas.microsoft.com/office/drawing/2014/main" val="2951255612"/>
                    </a:ext>
                  </a:extLst>
                </a:gridCol>
                <a:gridCol w="2008613">
                  <a:extLst>
                    <a:ext uri="{9D8B030D-6E8A-4147-A177-3AD203B41FA5}">
                      <a16:colId xmlns:a16="http://schemas.microsoft.com/office/drawing/2014/main" val="3184125477"/>
                    </a:ext>
                  </a:extLst>
                </a:gridCol>
                <a:gridCol w="1583253">
                  <a:extLst>
                    <a:ext uri="{9D8B030D-6E8A-4147-A177-3AD203B41FA5}">
                      <a16:colId xmlns:a16="http://schemas.microsoft.com/office/drawing/2014/main" val="902016685"/>
                    </a:ext>
                  </a:extLst>
                </a:gridCol>
              </a:tblGrid>
              <a:tr h="521699">
                <a:tc>
                  <a:txBody>
                    <a:bodyPr/>
                    <a:lstStyle/>
                    <a:p>
                      <a:pPr algn="l"/>
                      <a:r>
                        <a:rPr lang="en-US" sz="1800" dirty="0">
                          <a:effectLst/>
                        </a:rPr>
                        <a:t>Vegetation association</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US" sz="1800" dirty="0">
                          <a:effectLst/>
                        </a:rPr>
                        <a:t>Vegetation structure </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US" sz="1800" dirty="0">
                          <a:effectLst/>
                        </a:rPr>
                        <a:t>Vegwatch plots (sites)</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83559045"/>
                  </a:ext>
                </a:extLst>
              </a:tr>
              <a:tr h="260849">
                <a:tc>
                  <a:txBody>
                    <a:bodyPr/>
                    <a:lstStyle/>
                    <a:p>
                      <a:pPr algn="l"/>
                      <a:r>
                        <a:rPr lang="en-US" sz="1800" dirty="0">
                          <a:effectLst/>
                        </a:rPr>
                        <a:t>Natural Temperate Grassland </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3">
                  <a:txBody>
                    <a:bodyPr/>
                    <a:lstStyle/>
                    <a:p>
                      <a:pPr algn="l"/>
                      <a:r>
                        <a:rPr lang="en-US" sz="1800" dirty="0">
                          <a:effectLst/>
                        </a:rPr>
                        <a:t>Grassland </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US" sz="1800">
                          <a:effectLst/>
                        </a:rPr>
                        <a:t>5 (4)</a:t>
                      </a:r>
                      <a:endParaRPr lang="en-AU"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68927340"/>
                  </a:ext>
                </a:extLst>
              </a:tr>
              <a:tr h="260849">
                <a:tc>
                  <a:txBody>
                    <a:bodyPr/>
                    <a:lstStyle/>
                    <a:p>
                      <a:pPr algn="l"/>
                      <a:r>
                        <a:rPr lang="en-US" sz="1800" dirty="0">
                          <a:effectLst/>
                        </a:rPr>
                        <a:t>Derived grasslands (Yellow Box – Red Gum woodland)</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AU"/>
                    </a:p>
                  </a:txBody>
                  <a:tcPr/>
                </a:tc>
                <a:tc>
                  <a:txBody>
                    <a:bodyPr/>
                    <a:lstStyle/>
                    <a:p>
                      <a:pPr algn="l"/>
                      <a:r>
                        <a:rPr lang="en-US" sz="1800">
                          <a:effectLst/>
                        </a:rPr>
                        <a:t>4 (3)</a:t>
                      </a:r>
                      <a:endParaRPr lang="en-AU"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8326395"/>
                  </a:ext>
                </a:extLst>
              </a:tr>
              <a:tr h="260849">
                <a:tc>
                  <a:txBody>
                    <a:bodyPr/>
                    <a:lstStyle/>
                    <a:p>
                      <a:pPr algn="l"/>
                      <a:r>
                        <a:rPr lang="en-US" sz="1800" dirty="0">
                          <a:effectLst/>
                        </a:rPr>
                        <a:t>Other derived native grassland </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AU"/>
                    </a:p>
                  </a:txBody>
                  <a:tcPr/>
                </a:tc>
                <a:tc>
                  <a:txBody>
                    <a:bodyPr/>
                    <a:lstStyle/>
                    <a:p>
                      <a:pPr algn="l"/>
                      <a:r>
                        <a:rPr lang="en-US" sz="1800">
                          <a:effectLst/>
                        </a:rPr>
                        <a:t>4 (4)</a:t>
                      </a:r>
                      <a:endParaRPr lang="en-AU"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25103099"/>
                  </a:ext>
                </a:extLst>
              </a:tr>
              <a:tr h="372135">
                <a:tc>
                  <a:txBody>
                    <a:bodyPr/>
                    <a:lstStyle/>
                    <a:p>
                      <a:pPr algn="l"/>
                      <a:r>
                        <a:rPr lang="en-US" sz="1800" dirty="0">
                          <a:effectLst/>
                        </a:rPr>
                        <a:t>Yellow Box- Blakely’s Red Gum +/- White Box tall grassy woodland </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l"/>
                      <a:r>
                        <a:rPr lang="en-US" sz="1800" dirty="0">
                          <a:effectLst/>
                        </a:rPr>
                        <a:t>Grassy woodland </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US" sz="1800">
                          <a:effectLst/>
                        </a:rPr>
                        <a:t>8 (6)</a:t>
                      </a:r>
                      <a:endParaRPr lang="en-AU"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18939107"/>
                  </a:ext>
                </a:extLst>
              </a:tr>
              <a:tr h="372135">
                <a:tc>
                  <a:txBody>
                    <a:bodyPr/>
                    <a:lstStyle/>
                    <a:p>
                      <a:pPr algn="l"/>
                      <a:r>
                        <a:rPr lang="en-US" sz="1800" dirty="0">
                          <a:effectLst/>
                        </a:rPr>
                        <a:t>Snow Gum mid-high grassy woodland </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AU"/>
                    </a:p>
                  </a:txBody>
                  <a:tcPr/>
                </a:tc>
                <a:tc>
                  <a:txBody>
                    <a:bodyPr/>
                    <a:lstStyle/>
                    <a:p>
                      <a:pPr algn="l"/>
                      <a:r>
                        <a:rPr lang="en-US" sz="1800">
                          <a:effectLst/>
                        </a:rPr>
                        <a:t>1 (1)</a:t>
                      </a:r>
                      <a:endParaRPr lang="en-AU"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84404872"/>
                  </a:ext>
                </a:extLst>
              </a:tr>
              <a:tr h="521699">
                <a:tc>
                  <a:txBody>
                    <a:bodyPr/>
                    <a:lstStyle/>
                    <a:p>
                      <a:pPr algn="l"/>
                      <a:r>
                        <a:rPr lang="en-US" sz="1800" dirty="0">
                          <a:effectLst/>
                        </a:rPr>
                        <a:t>Mealy Bundy – Broad-leaved Peppermint shrubby mid-high open forest </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3">
                  <a:txBody>
                    <a:bodyPr/>
                    <a:lstStyle/>
                    <a:p>
                      <a:pPr algn="l"/>
                      <a:r>
                        <a:rPr lang="en-US" sz="1800" dirty="0">
                          <a:effectLst/>
                        </a:rPr>
                        <a:t>Shrubby woodland </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US" sz="1800">
                          <a:effectLst/>
                        </a:rPr>
                        <a:t>2 (2)</a:t>
                      </a:r>
                      <a:endParaRPr lang="en-AU"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4610492"/>
                  </a:ext>
                </a:extLst>
              </a:tr>
              <a:tr h="521699">
                <a:tc>
                  <a:txBody>
                    <a:bodyPr/>
                    <a:lstStyle/>
                    <a:p>
                      <a:pPr algn="l"/>
                      <a:r>
                        <a:rPr lang="en-US" sz="1800" dirty="0">
                          <a:effectLst/>
                        </a:rPr>
                        <a:t>Brittle Gum-Scribbly Gum shrubby tall dry open forest </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AU"/>
                    </a:p>
                  </a:txBody>
                  <a:tcPr/>
                </a:tc>
                <a:tc>
                  <a:txBody>
                    <a:bodyPr/>
                    <a:lstStyle/>
                    <a:p>
                      <a:pPr algn="l"/>
                      <a:r>
                        <a:rPr lang="en-US" sz="1800">
                          <a:effectLst/>
                        </a:rPr>
                        <a:t>2 (1)</a:t>
                      </a:r>
                      <a:endParaRPr lang="en-AU"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73424286"/>
                  </a:ext>
                </a:extLst>
              </a:tr>
              <a:tr h="260849">
                <a:tc>
                  <a:txBody>
                    <a:bodyPr/>
                    <a:lstStyle/>
                    <a:p>
                      <a:pPr algn="l"/>
                      <a:r>
                        <a:rPr lang="en-US" sz="1800" dirty="0">
                          <a:effectLst/>
                        </a:rPr>
                        <a:t>Environmental native plantings </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AU"/>
                    </a:p>
                  </a:txBody>
                  <a:tcPr/>
                </a:tc>
                <a:tc>
                  <a:txBody>
                    <a:bodyPr/>
                    <a:lstStyle/>
                    <a:p>
                      <a:pPr algn="l"/>
                      <a:r>
                        <a:rPr lang="en-US" sz="1800">
                          <a:effectLst/>
                        </a:rPr>
                        <a:t>3 (2)</a:t>
                      </a:r>
                      <a:endParaRPr lang="en-AU"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47997494"/>
                  </a:ext>
                </a:extLst>
              </a:tr>
              <a:tr h="558202">
                <a:tc>
                  <a:txBody>
                    <a:bodyPr/>
                    <a:lstStyle/>
                    <a:p>
                      <a:pPr algn="l"/>
                      <a:r>
                        <a:rPr lang="en-US" sz="1800" dirty="0">
                          <a:effectLst/>
                        </a:rPr>
                        <a:t>Red Stringybark – Scribbly Gum – Red-anthered Wallaby Grass tall grass-shrub dry sclerophyll open forest </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l"/>
                      <a:r>
                        <a:rPr lang="en-US" sz="1800" dirty="0">
                          <a:effectLst/>
                        </a:rPr>
                        <a:t>Forest </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r>
                        <a:rPr lang="en-US" sz="1800">
                          <a:effectLst/>
                        </a:rPr>
                        <a:t>3 (1)</a:t>
                      </a:r>
                      <a:endParaRPr lang="en-AU"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94539815"/>
                  </a:ext>
                </a:extLst>
              </a:tr>
              <a:tr h="558202">
                <a:tc>
                  <a:txBody>
                    <a:bodyPr/>
                    <a:lstStyle/>
                    <a:p>
                      <a:pPr algn="l"/>
                      <a:r>
                        <a:rPr lang="en-US" sz="1800" dirty="0">
                          <a:effectLst/>
                        </a:rPr>
                        <a:t>Snow Gum – Candlebark tall grassy woodland in frost hollows and gullies </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AU"/>
                    </a:p>
                  </a:txBody>
                  <a:tcPr/>
                </a:tc>
                <a:tc>
                  <a:txBody>
                    <a:bodyPr/>
                    <a:lstStyle/>
                    <a:p>
                      <a:pPr algn="l"/>
                      <a:r>
                        <a:rPr lang="en-US" sz="1800" dirty="0">
                          <a:effectLst/>
                        </a:rPr>
                        <a:t>1 (1)</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68478432"/>
                  </a:ext>
                </a:extLst>
              </a:tr>
            </a:tbl>
          </a:graphicData>
        </a:graphic>
      </p:graphicFrame>
    </p:spTree>
    <p:extLst>
      <p:ext uri="{BB962C8B-B14F-4D97-AF65-F5344CB8AC3E}">
        <p14:creationId xmlns:p14="http://schemas.microsoft.com/office/powerpoint/2010/main" val="3432622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5" name="Rectangle 42">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EF0E03-7767-4078-A9B8-CED95E4E8929}"/>
              </a:ext>
            </a:extLst>
          </p:cNvPr>
          <p:cNvSpPr>
            <a:spLocks noGrp="1"/>
          </p:cNvSpPr>
          <p:nvPr>
            <p:ph type="title"/>
          </p:nvPr>
        </p:nvSpPr>
        <p:spPr>
          <a:xfrm>
            <a:off x="4370853" y="206148"/>
            <a:ext cx="6798541" cy="1416505"/>
          </a:xfrm>
        </p:spPr>
        <p:txBody>
          <a:bodyPr anchor="b">
            <a:normAutofit/>
          </a:bodyPr>
          <a:lstStyle/>
          <a:p>
            <a:r>
              <a:rPr lang="en-AU" sz="4400" b="1" dirty="0">
                <a:solidFill>
                  <a:schemeClr val="accent2">
                    <a:lumMod val="50000"/>
                  </a:schemeClr>
                </a:solidFill>
              </a:rPr>
              <a:t>The review of the Vegwatch program</a:t>
            </a:r>
          </a:p>
        </p:txBody>
      </p:sp>
      <p:pic>
        <p:nvPicPr>
          <p:cNvPr id="8" name="Picture 7">
            <a:extLst>
              <a:ext uri="{FF2B5EF4-FFF2-40B4-BE49-F238E27FC236}">
                <a16:creationId xmlns:a16="http://schemas.microsoft.com/office/drawing/2014/main" id="{9B557AC2-8D39-47CA-AEA8-2E5D1204A164}"/>
              </a:ext>
            </a:extLst>
          </p:cNvPr>
          <p:cNvPicPr>
            <a:picLocks noChangeAspect="1"/>
          </p:cNvPicPr>
          <p:nvPr/>
        </p:nvPicPr>
        <p:blipFill rotWithShape="1">
          <a:blip r:embed="rId3"/>
          <a:srcRect r="-1" b="8075"/>
          <a:stretch/>
        </p:blipFill>
        <p:spPr>
          <a:xfrm>
            <a:off x="0" y="206148"/>
            <a:ext cx="3765722" cy="6154012"/>
          </a:xfrm>
          <a:prstGeom prst="rect">
            <a:avLst/>
          </a:prstGeom>
          <a:effectLst/>
        </p:spPr>
      </p:pic>
      <p:sp>
        <p:nvSpPr>
          <p:cNvPr id="3" name="Content Placeholder 2">
            <a:extLst>
              <a:ext uri="{FF2B5EF4-FFF2-40B4-BE49-F238E27FC236}">
                <a16:creationId xmlns:a16="http://schemas.microsoft.com/office/drawing/2014/main" id="{85C2722E-FCCF-405A-8373-60C85C464868}"/>
              </a:ext>
            </a:extLst>
          </p:cNvPr>
          <p:cNvSpPr>
            <a:spLocks noGrp="1"/>
          </p:cNvSpPr>
          <p:nvPr>
            <p:ph idx="1"/>
          </p:nvPr>
        </p:nvSpPr>
        <p:spPr>
          <a:xfrm>
            <a:off x="4013200" y="1828800"/>
            <a:ext cx="7863840" cy="2881223"/>
          </a:xfrm>
        </p:spPr>
        <p:txBody>
          <a:bodyPr>
            <a:normAutofit/>
          </a:bodyPr>
          <a:lstStyle/>
          <a:p>
            <a:pPr marL="0" indent="0">
              <a:spcAft>
                <a:spcPts val="800"/>
              </a:spcAft>
              <a:buNone/>
            </a:pPr>
            <a:r>
              <a:rPr lang="en-AU" sz="2200" dirty="0">
                <a:effectLst/>
                <a:latin typeface="Calibri" panose="020F0502020204030204" pitchFamily="34" charset="0"/>
                <a:ea typeface="Calibri" panose="020F0502020204030204" pitchFamily="34" charset="0"/>
                <a:cs typeface="Times New Roman" panose="02020603050405020304" pitchFamily="18" charset="0"/>
              </a:rPr>
              <a:t>The review was implemented to provide feedback to the participants and others, </a:t>
            </a:r>
          </a:p>
          <a:p>
            <a:pPr marL="0" indent="0">
              <a:spcAft>
                <a:spcPts val="800"/>
              </a:spcAft>
              <a:buNone/>
            </a:pPr>
            <a:r>
              <a:rPr lang="en-AU" sz="2200" dirty="0">
                <a:latin typeface="Calibri" panose="020F0502020204030204" pitchFamily="34" charset="0"/>
                <a:ea typeface="Calibri" panose="020F0502020204030204" pitchFamily="34" charset="0"/>
                <a:cs typeface="Times New Roman" panose="02020603050405020304" pitchFamily="18" charset="0"/>
              </a:rPr>
              <a:t>To identify information to guide adaptive management, </a:t>
            </a:r>
          </a:p>
          <a:p>
            <a:pPr marL="0" indent="0">
              <a:spcAft>
                <a:spcPts val="800"/>
              </a:spcAft>
              <a:buNone/>
            </a:pPr>
            <a:r>
              <a:rPr lang="en-AU" sz="2200" dirty="0">
                <a:latin typeface="Calibri" panose="020F0502020204030204" pitchFamily="34" charset="0"/>
                <a:ea typeface="Calibri" panose="020F0502020204030204" pitchFamily="34" charset="0"/>
                <a:cs typeface="Times New Roman" panose="02020603050405020304" pitchFamily="18" charset="0"/>
              </a:rPr>
              <a:t>Provide the data to incorporate into metadata sets and </a:t>
            </a:r>
          </a:p>
          <a:p>
            <a:pPr marL="0" indent="0">
              <a:spcAft>
                <a:spcPts val="800"/>
              </a:spcAft>
              <a:buNone/>
            </a:pPr>
            <a:r>
              <a:rPr lang="en-AU" sz="2200" dirty="0">
                <a:latin typeface="Calibri" panose="020F0502020204030204" pitchFamily="34" charset="0"/>
                <a:ea typeface="Calibri" panose="020F0502020204030204" pitchFamily="34" charset="0"/>
                <a:cs typeface="Times New Roman" panose="02020603050405020304" pitchFamily="18" charset="0"/>
              </a:rPr>
              <a:t>Identify how Vegwatch can be effectively utilised in the future to guide adaptive management. </a:t>
            </a:r>
          </a:p>
          <a:p>
            <a:pPr marL="0" lvl="0" indent="0">
              <a:spcAft>
                <a:spcPts val="800"/>
              </a:spcAft>
              <a:buNone/>
            </a:pPr>
            <a:endParaRPr lang="en-AU" sz="1300" dirty="0"/>
          </a:p>
        </p:txBody>
      </p:sp>
    </p:spTree>
    <p:extLst>
      <p:ext uri="{BB962C8B-B14F-4D97-AF65-F5344CB8AC3E}">
        <p14:creationId xmlns:p14="http://schemas.microsoft.com/office/powerpoint/2010/main" val="907691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B2D8-0A6C-4C3C-8E5D-2A72536162F8}"/>
              </a:ext>
            </a:extLst>
          </p:cNvPr>
          <p:cNvSpPr>
            <a:spLocks noGrp="1"/>
          </p:cNvSpPr>
          <p:nvPr>
            <p:ph type="title"/>
          </p:nvPr>
        </p:nvSpPr>
        <p:spPr/>
        <p:txBody>
          <a:bodyPr>
            <a:normAutofit/>
          </a:bodyPr>
          <a:lstStyle/>
          <a:p>
            <a:r>
              <a:rPr lang="en-AU" sz="3200" b="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Identification of drivers that could compromise the data</a:t>
            </a:r>
            <a:endParaRPr lang="en-AU" sz="3200" b="0" dirty="0">
              <a:solidFill>
                <a:schemeClr val="accent2">
                  <a:lumMod val="75000"/>
                </a:schemeClr>
              </a:solidFill>
            </a:endParaRPr>
          </a:p>
        </p:txBody>
      </p:sp>
      <p:sp>
        <p:nvSpPr>
          <p:cNvPr id="3" name="Content Placeholder 2">
            <a:extLst>
              <a:ext uri="{FF2B5EF4-FFF2-40B4-BE49-F238E27FC236}">
                <a16:creationId xmlns:a16="http://schemas.microsoft.com/office/drawing/2014/main" id="{58F74537-7D15-4ECE-8832-4CBBAB576F6A}"/>
              </a:ext>
            </a:extLst>
          </p:cNvPr>
          <p:cNvSpPr>
            <a:spLocks noGrp="1"/>
          </p:cNvSpPr>
          <p:nvPr>
            <p:ph sz="half" idx="1"/>
          </p:nvPr>
        </p:nvSpPr>
        <p:spPr>
          <a:xfrm>
            <a:off x="163903" y="1825624"/>
            <a:ext cx="5029200" cy="4829175"/>
          </a:xfrm>
        </p:spPr>
        <p:txBody>
          <a:bodyPr>
            <a:normAutofit/>
          </a:bodyPr>
          <a:lstStyle/>
          <a:p>
            <a:pPr marL="457200" indent="-457200">
              <a:buAutoNum type="arabicPeriod"/>
            </a:pPr>
            <a:r>
              <a:rPr lang="en-AU" dirty="0">
                <a:latin typeface="Calibri" panose="020F0502020204030204" pitchFamily="34" charset="0"/>
                <a:ea typeface="Calibri" panose="020F0502020204030204" pitchFamily="34" charset="0"/>
                <a:cs typeface="Times New Roman" panose="02020603050405020304" pitchFamily="18" charset="0"/>
              </a:rPr>
              <a:t>Were the methods robust?</a:t>
            </a:r>
          </a:p>
          <a:p>
            <a:pPr marL="0" indent="0">
              <a:buNone/>
            </a:pPr>
            <a:endParaRPr lang="en-AU"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AU" dirty="0">
                <a:solidFill>
                  <a:schemeClr val="tx1"/>
                </a:solidFill>
                <a:latin typeface="Calibri" panose="020F0502020204030204" pitchFamily="34" charset="0"/>
                <a:ea typeface="Calibri" panose="020F0502020204030204" pitchFamily="34" charset="0"/>
                <a:cs typeface="Times New Roman" panose="02020603050405020304" pitchFamily="18" charset="0"/>
              </a:rPr>
              <a:t>2. Were the data collected by citizen scientists robust and comparable to those collected by ecologists?</a:t>
            </a:r>
          </a:p>
          <a:p>
            <a:pPr marL="0" indent="0">
              <a:buNone/>
            </a:pPr>
            <a:endParaRPr lang="en-AU"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AU" dirty="0">
                <a:solidFill>
                  <a:schemeClr val="tx1"/>
                </a:solidFill>
                <a:latin typeface="Calibri" panose="020F0502020204030204" pitchFamily="34" charset="0"/>
                <a:ea typeface="Calibri" panose="020F0502020204030204" pitchFamily="34" charset="0"/>
                <a:cs typeface="Times New Roman" panose="02020603050405020304" pitchFamily="18" charset="0"/>
              </a:rPr>
              <a:t>3. Were data significantly influenced by seasonal condition?</a:t>
            </a:r>
            <a:r>
              <a:rPr lang="en-AU" u="sng"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AU"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787CA856-A1E1-4CFA-910C-0492725685D6}"/>
              </a:ext>
            </a:extLst>
          </p:cNvPr>
          <p:cNvSpPr>
            <a:spLocks noGrp="1"/>
          </p:cNvSpPr>
          <p:nvPr>
            <p:ph sz="half" idx="2"/>
          </p:nvPr>
        </p:nvSpPr>
        <p:spPr>
          <a:xfrm>
            <a:off x="6172200" y="1825625"/>
            <a:ext cx="5181600" cy="4087495"/>
          </a:xfrm>
        </p:spPr>
        <p:txBody>
          <a:bodyPr>
            <a:normAutofit/>
          </a:bodyPr>
          <a:lstStyle/>
          <a:p>
            <a:pPr marL="0" indent="0">
              <a:buNone/>
            </a:pPr>
            <a:r>
              <a:rPr lang="en-AU" sz="2400" dirty="0">
                <a:solidFill>
                  <a:schemeClr val="tx1"/>
                </a:solidFill>
              </a:rPr>
              <a:t> </a:t>
            </a:r>
            <a:endParaRPr lang="en-AU" dirty="0"/>
          </a:p>
        </p:txBody>
      </p:sp>
      <p:pic>
        <p:nvPicPr>
          <p:cNvPr id="6" name="Picture 5" descr="A tree in a field&#10;&#10;Description automatically generated">
            <a:extLst>
              <a:ext uri="{FF2B5EF4-FFF2-40B4-BE49-F238E27FC236}">
                <a16:creationId xmlns:a16="http://schemas.microsoft.com/office/drawing/2014/main" id="{453E101F-6226-430C-946E-24C525154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675" y="1351695"/>
            <a:ext cx="3114136" cy="2076092"/>
          </a:xfrm>
          <a:prstGeom prst="rect">
            <a:avLst/>
          </a:prstGeom>
        </p:spPr>
      </p:pic>
      <p:pic>
        <p:nvPicPr>
          <p:cNvPr id="8" name="Picture 7" descr="A tree in a grassy field&#10;&#10;Description automatically generated">
            <a:extLst>
              <a:ext uri="{FF2B5EF4-FFF2-40B4-BE49-F238E27FC236}">
                <a16:creationId xmlns:a16="http://schemas.microsoft.com/office/drawing/2014/main" id="{C87524FE-05EE-4FA0-B877-262D5275F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3750" y="1351695"/>
            <a:ext cx="3114138" cy="2076092"/>
          </a:xfrm>
          <a:prstGeom prst="rect">
            <a:avLst/>
          </a:prstGeom>
        </p:spPr>
      </p:pic>
      <p:pic>
        <p:nvPicPr>
          <p:cNvPr id="10" name="Picture 9" descr="A tree in a grassy field&#10;&#10;Description automatically generated">
            <a:extLst>
              <a:ext uri="{FF2B5EF4-FFF2-40B4-BE49-F238E27FC236}">
                <a16:creationId xmlns:a16="http://schemas.microsoft.com/office/drawing/2014/main" id="{BF9D97C2-C8FE-49EC-AF61-92690C9B87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671" y="3813664"/>
            <a:ext cx="3114139" cy="2215782"/>
          </a:xfrm>
          <a:prstGeom prst="rect">
            <a:avLst/>
          </a:prstGeom>
        </p:spPr>
      </p:pic>
      <p:pic>
        <p:nvPicPr>
          <p:cNvPr id="12" name="Picture 11" descr="A tree in a grassy field&#10;&#10;Description automatically generated">
            <a:extLst>
              <a:ext uri="{FF2B5EF4-FFF2-40B4-BE49-F238E27FC236}">
                <a16:creationId xmlns:a16="http://schemas.microsoft.com/office/drawing/2014/main" id="{78C4282E-5635-46EF-ACCA-44A5714297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3750" y="3813664"/>
            <a:ext cx="3114138" cy="2234393"/>
          </a:xfrm>
          <a:prstGeom prst="rect">
            <a:avLst/>
          </a:prstGeom>
        </p:spPr>
      </p:pic>
      <p:sp>
        <p:nvSpPr>
          <p:cNvPr id="5" name="TextBox 4">
            <a:extLst>
              <a:ext uri="{FF2B5EF4-FFF2-40B4-BE49-F238E27FC236}">
                <a16:creationId xmlns:a16="http://schemas.microsoft.com/office/drawing/2014/main" id="{F671F195-10F9-4E0A-9562-54BBD3B4F50E}"/>
              </a:ext>
            </a:extLst>
          </p:cNvPr>
          <p:cNvSpPr txBox="1"/>
          <p:nvPr/>
        </p:nvSpPr>
        <p:spPr>
          <a:xfrm>
            <a:off x="6780924" y="3419949"/>
            <a:ext cx="785004" cy="369332"/>
          </a:xfrm>
          <a:prstGeom prst="rect">
            <a:avLst/>
          </a:prstGeom>
          <a:noFill/>
        </p:spPr>
        <p:txBody>
          <a:bodyPr wrap="square" rtlCol="0">
            <a:spAutoFit/>
          </a:bodyPr>
          <a:lstStyle/>
          <a:p>
            <a:r>
              <a:rPr lang="en-AU" dirty="0"/>
              <a:t>2013</a:t>
            </a:r>
          </a:p>
        </p:txBody>
      </p:sp>
      <p:sp>
        <p:nvSpPr>
          <p:cNvPr id="7" name="TextBox 6">
            <a:extLst>
              <a:ext uri="{FF2B5EF4-FFF2-40B4-BE49-F238E27FC236}">
                <a16:creationId xmlns:a16="http://schemas.microsoft.com/office/drawing/2014/main" id="{23644A3C-BE7E-4EEF-B32E-55FD2B8DEC43}"/>
              </a:ext>
            </a:extLst>
          </p:cNvPr>
          <p:cNvSpPr txBox="1"/>
          <p:nvPr/>
        </p:nvSpPr>
        <p:spPr>
          <a:xfrm>
            <a:off x="10211361" y="3435975"/>
            <a:ext cx="785004" cy="369332"/>
          </a:xfrm>
          <a:prstGeom prst="rect">
            <a:avLst/>
          </a:prstGeom>
          <a:noFill/>
        </p:spPr>
        <p:txBody>
          <a:bodyPr wrap="square" rtlCol="0">
            <a:spAutoFit/>
          </a:bodyPr>
          <a:lstStyle/>
          <a:p>
            <a:r>
              <a:rPr lang="en-AU" dirty="0"/>
              <a:t>2014</a:t>
            </a:r>
          </a:p>
        </p:txBody>
      </p:sp>
      <p:sp>
        <p:nvSpPr>
          <p:cNvPr id="9" name="TextBox 8">
            <a:extLst>
              <a:ext uri="{FF2B5EF4-FFF2-40B4-BE49-F238E27FC236}">
                <a16:creationId xmlns:a16="http://schemas.microsoft.com/office/drawing/2014/main" id="{6E45E891-B9D5-44AB-A8AC-00EBEE17DA70}"/>
              </a:ext>
            </a:extLst>
          </p:cNvPr>
          <p:cNvSpPr txBox="1"/>
          <p:nvPr/>
        </p:nvSpPr>
        <p:spPr>
          <a:xfrm>
            <a:off x="7067910" y="6048057"/>
            <a:ext cx="785004" cy="369332"/>
          </a:xfrm>
          <a:prstGeom prst="rect">
            <a:avLst/>
          </a:prstGeom>
          <a:noFill/>
        </p:spPr>
        <p:txBody>
          <a:bodyPr wrap="square" rtlCol="0">
            <a:spAutoFit/>
          </a:bodyPr>
          <a:lstStyle/>
          <a:p>
            <a:r>
              <a:rPr lang="en-AU" dirty="0"/>
              <a:t>2015</a:t>
            </a:r>
          </a:p>
        </p:txBody>
      </p:sp>
      <p:sp>
        <p:nvSpPr>
          <p:cNvPr id="15" name="TextBox 14">
            <a:extLst>
              <a:ext uri="{FF2B5EF4-FFF2-40B4-BE49-F238E27FC236}">
                <a16:creationId xmlns:a16="http://schemas.microsoft.com/office/drawing/2014/main" id="{48632ED0-1541-4ADF-9DF9-5138A083C652}"/>
              </a:ext>
            </a:extLst>
          </p:cNvPr>
          <p:cNvSpPr txBox="1"/>
          <p:nvPr/>
        </p:nvSpPr>
        <p:spPr>
          <a:xfrm>
            <a:off x="10318317" y="6048057"/>
            <a:ext cx="785004" cy="369332"/>
          </a:xfrm>
          <a:prstGeom prst="rect">
            <a:avLst/>
          </a:prstGeom>
          <a:noFill/>
        </p:spPr>
        <p:txBody>
          <a:bodyPr wrap="square" rtlCol="0">
            <a:spAutoFit/>
          </a:bodyPr>
          <a:lstStyle/>
          <a:p>
            <a:r>
              <a:rPr lang="en-AU" dirty="0"/>
              <a:t>2016</a:t>
            </a:r>
          </a:p>
        </p:txBody>
      </p:sp>
    </p:spTree>
    <p:extLst>
      <p:ext uri="{BB962C8B-B14F-4D97-AF65-F5344CB8AC3E}">
        <p14:creationId xmlns:p14="http://schemas.microsoft.com/office/powerpoint/2010/main" val="3415179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9CB02-30EA-449A-848D-8086AA414D5D}"/>
              </a:ext>
            </a:extLst>
          </p:cNvPr>
          <p:cNvSpPr>
            <a:spLocks noGrp="1"/>
          </p:cNvSpPr>
          <p:nvPr>
            <p:ph type="title"/>
          </p:nvPr>
        </p:nvSpPr>
        <p:spPr/>
        <p:txBody>
          <a:bodyPr>
            <a:noAutofit/>
          </a:bodyPr>
          <a:lstStyle/>
          <a:p>
            <a:pPr algn="ctr"/>
            <a:r>
              <a:rPr lang="en-AU" sz="3200" b="1" dirty="0">
                <a:solidFill>
                  <a:schemeClr val="accent2">
                    <a:lumMod val="75000"/>
                  </a:schemeClr>
                </a:solidFill>
                <a:ea typeface="Calibri" panose="020F0502020204030204" pitchFamily="34" charset="0"/>
                <a:cs typeface="Times New Roman" panose="02020603050405020304" pitchFamily="18" charset="0"/>
              </a:rPr>
              <a:t>Factors related to the identified changes in condition</a:t>
            </a:r>
            <a:endParaRPr lang="en-AU" sz="3200" b="1" dirty="0">
              <a:solidFill>
                <a:schemeClr val="accent2">
                  <a:lumMod val="75000"/>
                </a:schemeClr>
              </a:solidFill>
            </a:endParaRPr>
          </a:p>
        </p:txBody>
      </p:sp>
      <p:sp>
        <p:nvSpPr>
          <p:cNvPr id="3" name="Content Placeholder 2">
            <a:extLst>
              <a:ext uri="{FF2B5EF4-FFF2-40B4-BE49-F238E27FC236}">
                <a16:creationId xmlns:a16="http://schemas.microsoft.com/office/drawing/2014/main" id="{E8D805E2-058D-4B39-A630-6CC90550742E}"/>
              </a:ext>
            </a:extLst>
          </p:cNvPr>
          <p:cNvSpPr>
            <a:spLocks noGrp="1"/>
          </p:cNvSpPr>
          <p:nvPr>
            <p:ph idx="1"/>
          </p:nvPr>
        </p:nvSpPr>
        <p:spPr>
          <a:xfrm>
            <a:off x="838200" y="1431986"/>
            <a:ext cx="10515600" cy="5312145"/>
          </a:xfrm>
        </p:spPr>
        <p:txBody>
          <a:bodyPr>
            <a:normAutofit/>
          </a:bodyPr>
          <a:lstStyle/>
          <a:p>
            <a:pPr marL="0" indent="0">
              <a:buNone/>
            </a:pPr>
            <a:endParaRPr lang="en-AU" sz="2200" dirty="0"/>
          </a:p>
          <a:p>
            <a:pPr marL="0" indent="0">
              <a:buNone/>
            </a:pPr>
            <a:endParaRPr lang="en-AU" sz="2000" dirty="0"/>
          </a:p>
          <a:p>
            <a:pPr marL="0" indent="0">
              <a:buNone/>
            </a:pPr>
            <a:endParaRPr lang="en-AU" sz="2000" dirty="0"/>
          </a:p>
          <a:p>
            <a:pPr marL="0" indent="0">
              <a:buNone/>
            </a:pPr>
            <a:endParaRPr lang="en-AU" sz="2400" dirty="0"/>
          </a:p>
          <a:p>
            <a:pPr marL="0" indent="0">
              <a:buNone/>
            </a:pPr>
            <a:endParaRPr lang="en-AU" sz="2400" dirty="0"/>
          </a:p>
          <a:p>
            <a:pPr marL="0" indent="0">
              <a:buNone/>
            </a:pPr>
            <a:endParaRPr lang="en-AU" sz="2400" dirty="0"/>
          </a:p>
          <a:p>
            <a:pPr marL="0" indent="0">
              <a:buNone/>
            </a:pPr>
            <a:endParaRPr lang="en-AU" sz="2400" dirty="0"/>
          </a:p>
          <a:p>
            <a:pPr marL="0" indent="0">
              <a:buNone/>
            </a:pPr>
            <a:endParaRPr lang="en-AU" sz="2400" dirty="0"/>
          </a:p>
          <a:p>
            <a:pPr marL="0" indent="0">
              <a:buNone/>
            </a:pPr>
            <a:br>
              <a:rPr lang="en-US" dirty="0"/>
            </a:br>
            <a:endParaRPr lang="en-US" dirty="0"/>
          </a:p>
          <a:p>
            <a:pPr marL="0" indent="0">
              <a:buNone/>
            </a:pPr>
            <a:endParaRPr lang="en-AU" sz="2400" dirty="0"/>
          </a:p>
        </p:txBody>
      </p:sp>
      <p:graphicFrame>
        <p:nvGraphicFramePr>
          <p:cNvPr id="4" name="Table 4">
            <a:extLst>
              <a:ext uri="{FF2B5EF4-FFF2-40B4-BE49-F238E27FC236}">
                <a16:creationId xmlns:a16="http://schemas.microsoft.com/office/drawing/2014/main" id="{AFA79996-9194-4C5D-A4E3-3E4921AF0EB8}"/>
              </a:ext>
            </a:extLst>
          </p:cNvPr>
          <p:cNvGraphicFramePr>
            <a:graphicFrameLocks noGrp="1"/>
          </p:cNvGraphicFramePr>
          <p:nvPr>
            <p:extLst>
              <p:ext uri="{D42A27DB-BD31-4B8C-83A1-F6EECF244321}">
                <p14:modId xmlns:p14="http://schemas.microsoft.com/office/powerpoint/2010/main" val="349357852"/>
              </p:ext>
            </p:extLst>
          </p:nvPr>
        </p:nvGraphicFramePr>
        <p:xfrm>
          <a:off x="838200" y="2794000"/>
          <a:ext cx="10142483" cy="2087022"/>
        </p:xfrm>
        <a:graphic>
          <a:graphicData uri="http://schemas.openxmlformats.org/drawingml/2006/table">
            <a:tbl>
              <a:tblPr firstRow="1" bandRow="1">
                <a:tableStyleId>{5C22544A-7EE6-4342-B048-85BDC9FD1C3A}</a:tableStyleId>
              </a:tblPr>
              <a:tblGrid>
                <a:gridCol w="3930869">
                  <a:extLst>
                    <a:ext uri="{9D8B030D-6E8A-4147-A177-3AD203B41FA5}">
                      <a16:colId xmlns:a16="http://schemas.microsoft.com/office/drawing/2014/main" val="301201724"/>
                    </a:ext>
                  </a:extLst>
                </a:gridCol>
                <a:gridCol w="3552496">
                  <a:extLst>
                    <a:ext uri="{9D8B030D-6E8A-4147-A177-3AD203B41FA5}">
                      <a16:colId xmlns:a16="http://schemas.microsoft.com/office/drawing/2014/main" val="1212339029"/>
                    </a:ext>
                  </a:extLst>
                </a:gridCol>
                <a:gridCol w="2659118">
                  <a:extLst>
                    <a:ext uri="{9D8B030D-6E8A-4147-A177-3AD203B41FA5}">
                      <a16:colId xmlns:a16="http://schemas.microsoft.com/office/drawing/2014/main" val="3703559678"/>
                    </a:ext>
                  </a:extLst>
                </a:gridCol>
              </a:tblGrid>
              <a:tr h="716621">
                <a:tc>
                  <a:txBody>
                    <a:bodyPr/>
                    <a:lstStyle/>
                    <a:p>
                      <a:r>
                        <a:rPr lang="en-AU" sz="2000" dirty="0"/>
                        <a:t>Primary drivers</a:t>
                      </a:r>
                    </a:p>
                  </a:txBody>
                  <a:tcPr/>
                </a:tc>
                <a:tc>
                  <a:txBody>
                    <a:bodyPr/>
                    <a:lstStyle/>
                    <a:p>
                      <a:r>
                        <a:rPr lang="en-AU" sz="2000" dirty="0"/>
                        <a:t>Secondary drivers (applied actions)</a:t>
                      </a:r>
                    </a:p>
                  </a:txBody>
                  <a:tcPr/>
                </a:tc>
                <a:tc>
                  <a:txBody>
                    <a:bodyPr/>
                    <a:lstStyle/>
                    <a:p>
                      <a:r>
                        <a:rPr lang="en-AU" sz="2000" dirty="0"/>
                        <a:t>Ecosystem stressors</a:t>
                      </a:r>
                    </a:p>
                  </a:txBody>
                  <a:tcPr/>
                </a:tc>
                <a:extLst>
                  <a:ext uri="{0D108BD9-81ED-4DB2-BD59-A6C34878D82A}">
                    <a16:rowId xmlns:a16="http://schemas.microsoft.com/office/drawing/2014/main" val="1582074779"/>
                  </a:ext>
                </a:extLst>
              </a:tr>
              <a:tr h="1370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t>Vegetation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t>Past land uses and disturbance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t>Seasonal variation</a:t>
                      </a:r>
                    </a:p>
                  </a:txBody>
                  <a:tcPr/>
                </a:tc>
                <a:tc>
                  <a:txBody>
                    <a:bodyPr/>
                    <a:lstStyle/>
                    <a:p>
                      <a:r>
                        <a:rPr lang="en-AU" sz="2000" dirty="0"/>
                        <a:t>Biomass manipulation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t>Revegetation</a:t>
                      </a:r>
                    </a:p>
                    <a:p>
                      <a:endParaRPr lang="en-AU" sz="2000" dirty="0"/>
                    </a:p>
                  </a:txBody>
                  <a:tcPr/>
                </a:tc>
                <a:tc>
                  <a:txBody>
                    <a:bodyPr/>
                    <a:lstStyle/>
                    <a:p>
                      <a:r>
                        <a:rPr lang="en-AU" sz="2000" dirty="0"/>
                        <a:t>Invasive weeds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t>Soil moisture availability</a:t>
                      </a:r>
                    </a:p>
                    <a:p>
                      <a:endParaRPr lang="en-AU" sz="2000" dirty="0"/>
                    </a:p>
                  </a:txBody>
                  <a:tcPr/>
                </a:tc>
                <a:extLst>
                  <a:ext uri="{0D108BD9-81ED-4DB2-BD59-A6C34878D82A}">
                    <a16:rowId xmlns:a16="http://schemas.microsoft.com/office/drawing/2014/main" val="1138024685"/>
                  </a:ext>
                </a:extLst>
              </a:tr>
            </a:tbl>
          </a:graphicData>
        </a:graphic>
      </p:graphicFrame>
    </p:spTree>
    <p:extLst>
      <p:ext uri="{BB962C8B-B14F-4D97-AF65-F5344CB8AC3E}">
        <p14:creationId xmlns:p14="http://schemas.microsoft.com/office/powerpoint/2010/main" val="37440306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ccf322f-6d1c-4e02-b880-9f0f371ac0d2" xsi:nil="true"/>
    <lcf76f155ced4ddcb4097134ff3c332f xmlns="91c0f810-46b9-4e73-a153-b14a4bea52a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1D6110058AA445A31E04E70BF6DB1E" ma:contentTypeVersion="17" ma:contentTypeDescription="Create a new document." ma:contentTypeScope="" ma:versionID="888ed52c6bcc400fdf497af51d8bf9be">
  <xsd:schema xmlns:xsd="http://www.w3.org/2001/XMLSchema" xmlns:xs="http://www.w3.org/2001/XMLSchema" xmlns:p="http://schemas.microsoft.com/office/2006/metadata/properties" xmlns:ns2="91c0f810-46b9-4e73-a153-b14a4bea52af" xmlns:ns3="8ccf322f-6d1c-4e02-b880-9f0f371ac0d2" targetNamespace="http://schemas.microsoft.com/office/2006/metadata/properties" ma:root="true" ma:fieldsID="e96fb8664c2df05eabf535cc4ee5f279" ns2:_="" ns3:_="">
    <xsd:import namespace="91c0f810-46b9-4e73-a153-b14a4bea52af"/>
    <xsd:import namespace="8ccf322f-6d1c-4e02-b880-9f0f371ac0d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c0f810-46b9-4e73-a153-b14a4bea52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b6d2e15-264a-4d7e-8b8f-e03dbbc9a88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cf322f-6d1c-4e02-b880-9f0f371ac0d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ea2035e-4b24-4e48-bd98-436a47662ee3}" ma:internalName="TaxCatchAll" ma:showField="CatchAllData" ma:web="8ccf322f-6d1c-4e02-b880-9f0f371ac0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41E70E-C8DB-49C7-96A3-396B8FA0E39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C55673B-5387-481A-B347-6E2C0BBCDEEA}">
  <ds:schemaRefs>
    <ds:schemaRef ds:uri="http://schemas.microsoft.com/sharepoint/v3/contenttype/forms"/>
  </ds:schemaRefs>
</ds:datastoreItem>
</file>

<file path=customXml/itemProps3.xml><?xml version="1.0" encoding="utf-8"?>
<ds:datastoreItem xmlns:ds="http://schemas.openxmlformats.org/officeDocument/2006/customXml" ds:itemID="{9ED7DD4F-2113-4F28-AE11-A20F71939180}"/>
</file>

<file path=docProps/app.xml><?xml version="1.0" encoding="utf-8"?>
<Properties xmlns="http://schemas.openxmlformats.org/officeDocument/2006/extended-properties" xmlns:vt="http://schemas.openxmlformats.org/officeDocument/2006/docPropsVTypes">
  <TotalTime>347</TotalTime>
  <Words>2390</Words>
  <Application>Microsoft Office PowerPoint</Application>
  <PresentationFormat>Widescreen</PresentationFormat>
  <Paragraphs>260</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&amp;quot</vt:lpstr>
      <vt:lpstr>Arial</vt:lpstr>
      <vt:lpstr>Calibri</vt:lpstr>
      <vt:lpstr>Calibri Light</vt:lpstr>
      <vt:lpstr>Courier New</vt:lpstr>
      <vt:lpstr>Office Theme</vt:lpstr>
      <vt:lpstr>Vegwatch Monitoring Program</vt:lpstr>
      <vt:lpstr>The role of monitoring</vt:lpstr>
      <vt:lpstr>The Vegwatch monitoring program</vt:lpstr>
      <vt:lpstr>Vegwatch implementation 2011 to 2018</vt:lpstr>
      <vt:lpstr>Characteristics of the plots</vt:lpstr>
      <vt:lpstr>Vegetation structure</vt:lpstr>
      <vt:lpstr>The review of the Vegwatch program</vt:lpstr>
      <vt:lpstr>Identification of drivers that could compromise the data</vt:lpstr>
      <vt:lpstr>Factors related to the identified changes in condition</vt:lpstr>
      <vt:lpstr>Indices that provided the most useful information about change in condition</vt:lpstr>
      <vt:lpstr>PowerPoint Presentation</vt:lpstr>
      <vt:lpstr>PowerPoint Presentation</vt:lpstr>
      <vt:lpstr>3. What value was the monitoring to the participants?</vt:lpstr>
      <vt:lpstr>4. The future of Vegwatch </vt:lpstr>
      <vt:lpstr>Contacts and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Vegwatch Monitoring Program</dc:title>
  <dc:creator>Sarah Sharp</dc:creator>
  <cp:lastModifiedBy>Karen Williams</cp:lastModifiedBy>
  <cp:revision>3</cp:revision>
  <dcterms:created xsi:type="dcterms:W3CDTF">2020-09-14T07:23:14Z</dcterms:created>
  <dcterms:modified xsi:type="dcterms:W3CDTF">2020-09-17T03:43:47Z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0x010100951D6110058AA445A31E04E70BF6DB1E</vt:lpwstr>
  </property>
</Properties>
</file>